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2bb6b29ab404763" /><Relationship Type="http://schemas.openxmlformats.org/officeDocument/2006/relationships/extended-properties" Target="/docProps/app.xml" Id="Rb9b17512389e4c99" /><Relationship Type="http://schemas.openxmlformats.org/officeDocument/2006/relationships/officeDocument" Target="/ppt/presentation.xml" Id="R52b095df42444298" /></Relationships>
</file>

<file path=ppt/presentation.xml><?xml version="1.0" encoding="utf-8"?>
<p:presentation xmlns:p="http://schemas.openxmlformats.org/presentationml/2006/main">
  <p:sldMasterIdLst>
    <p:sldMasterId xmlns:r="http://schemas.openxmlformats.org/officeDocument/2006/relationships" id="2147483648" r:id="R595943bbe2af4c5a"/>
  </p:sldMasterIdLst>
  <p:notesMasterIdLst>
    <p:notesMasterId xmlns:r="http://schemas.openxmlformats.org/officeDocument/2006/relationships" r:id="Rb4365736803d44a7"/>
  </p:notesMasterIdLst>
  <p:sldIdLst>
    <p:sldId xmlns:r="http://schemas.openxmlformats.org/officeDocument/2006/relationships" id="256" r:id="R943e6110a6814341"/>
    <p:sldId xmlns:r="http://schemas.openxmlformats.org/officeDocument/2006/relationships" id="257" r:id="R18462edcfe0c4a9e"/>
    <p:sldId xmlns:r="http://schemas.openxmlformats.org/officeDocument/2006/relationships" id="258" r:id="R630f739f6c8448e9"/>
    <p:sldId xmlns:r="http://schemas.openxmlformats.org/officeDocument/2006/relationships" id="259" r:id="R2b7756d9c08945af"/>
    <p:sldId xmlns:r="http://schemas.openxmlformats.org/officeDocument/2006/relationships" id="260" r:id="R4de85a28ea124807"/>
    <p:sldId xmlns:r="http://schemas.openxmlformats.org/officeDocument/2006/relationships" id="261" r:id="R276635455c724e12"/>
    <p:sldId xmlns:r="http://schemas.openxmlformats.org/officeDocument/2006/relationships" id="262" r:id="Rbe2cd6b964f54754"/>
    <p:sldId xmlns:r="http://schemas.openxmlformats.org/officeDocument/2006/relationships" id="263" r:id="R94ca28464052463d"/>
    <p:sldId xmlns:r="http://schemas.openxmlformats.org/officeDocument/2006/relationships" id="264" r:id="Rad3fc473fe054958"/>
    <p:sldId xmlns:r="http://schemas.openxmlformats.org/officeDocument/2006/relationships" id="265" r:id="R5c8ce6f4c5c84d08"/>
    <p:sldId xmlns:r="http://schemas.openxmlformats.org/officeDocument/2006/relationships" id="266" r:id="Rf9a4b033da6d47d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4e290a330584431" /><Relationship Type="http://schemas.openxmlformats.org/officeDocument/2006/relationships/slideMaster" Target="/ppt/slideMasters/slideMaster1.xml" Id="R595943bbe2af4c5a" /><Relationship Type="http://schemas.openxmlformats.org/officeDocument/2006/relationships/notesMaster" Target="/ppt/notesMasters/notesMaster1.xml" Id="Rb4365736803d44a7" /><Relationship Type="http://schemas.openxmlformats.org/officeDocument/2006/relationships/presProps" Target="/ppt/presProps.xml" Id="R31b39bffda324643" /><Relationship Type="http://schemas.openxmlformats.org/officeDocument/2006/relationships/tableStyles" Target="/ppt/tableStyles.xml" Id="R28c9bc21fb0042ff" /><Relationship Type="http://schemas.openxmlformats.org/officeDocument/2006/relationships/slide" Target="/ppt/slides/slide1.xml" Id="R943e6110a6814341" /><Relationship Type="http://schemas.openxmlformats.org/officeDocument/2006/relationships/slide" Target="/ppt/slides/slide2.xml" Id="R18462edcfe0c4a9e" /><Relationship Type="http://schemas.openxmlformats.org/officeDocument/2006/relationships/slide" Target="/ppt/slides/slide3.xml" Id="R630f739f6c8448e9" /><Relationship Type="http://schemas.openxmlformats.org/officeDocument/2006/relationships/slide" Target="/ppt/slides/slide4.xml" Id="R2b7756d9c08945af" /><Relationship Type="http://schemas.openxmlformats.org/officeDocument/2006/relationships/slide" Target="/ppt/slides/slide5.xml" Id="R4de85a28ea124807" /><Relationship Type="http://schemas.openxmlformats.org/officeDocument/2006/relationships/slide" Target="/ppt/slides/slide6.xml" Id="R276635455c724e12" /><Relationship Type="http://schemas.openxmlformats.org/officeDocument/2006/relationships/slide" Target="/ppt/slides/slide7.xml" Id="Rbe2cd6b964f54754" /><Relationship Type="http://schemas.openxmlformats.org/officeDocument/2006/relationships/slide" Target="/ppt/slides/slide8.xml" Id="R94ca28464052463d" /><Relationship Type="http://schemas.openxmlformats.org/officeDocument/2006/relationships/slide" Target="/ppt/slides/slide9.xml" Id="Rad3fc473fe054958" /><Relationship Type="http://schemas.openxmlformats.org/officeDocument/2006/relationships/slide" Target="/ppt/slides/slide10.xml" Id="R5c8ce6f4c5c84d08" /><Relationship Type="http://schemas.openxmlformats.org/officeDocument/2006/relationships/slide" Target="/ppt/slides/slide11.xml" Id="Rf9a4b033da6d47d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03fe999ae6b4fe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d42f2a148a34d04" /><Relationship Type="http://schemas.openxmlformats.org/officeDocument/2006/relationships/notesMaster" Target="/ppt/notesMasters/notesMaster1.xml" Id="Rc88259de84844d25" /></Relationships>
</file>

<file path=ppt/notesSlides/_rels/notesSlide2.xml.rels>&#65279;<?xml version="1.0" encoding="utf-8"?><Relationships xmlns="http://schemas.openxmlformats.org/package/2006/relationships"><Relationship Type="http://schemas.openxmlformats.org/officeDocument/2006/relationships/slide" Target="/ppt/slides/slide2.xml" Id="Racadc7ff0620487d" /><Relationship Type="http://schemas.openxmlformats.org/officeDocument/2006/relationships/notesMaster" Target="/ppt/notesMasters/notesMaster1.xml" Id="Re42a29aebd1c4daa" /></Relationships>
</file>

<file path=ppt/notesSlides/_rels/notesSlide3.xml.rels>&#65279;<?xml version="1.0" encoding="utf-8"?><Relationships xmlns="http://schemas.openxmlformats.org/package/2006/relationships"><Relationship Type="http://schemas.openxmlformats.org/officeDocument/2006/relationships/slide" Target="/ppt/slides/slide3.xml" Id="R32711c4d8d2846b9" /><Relationship Type="http://schemas.openxmlformats.org/officeDocument/2006/relationships/notesMaster" Target="/ppt/notesMasters/notesMaster1.xml" Id="Re5415a7048194a6b" /></Relationships>
</file>

<file path=ppt/notesSlides/_rels/notesSlide4.xml.rels>&#65279;<?xml version="1.0" encoding="utf-8"?><Relationships xmlns="http://schemas.openxmlformats.org/package/2006/relationships"><Relationship Type="http://schemas.openxmlformats.org/officeDocument/2006/relationships/slide" Target="/ppt/slides/slide4.xml" Id="R30e4567d5b374f8c" /><Relationship Type="http://schemas.openxmlformats.org/officeDocument/2006/relationships/notesMaster" Target="/ppt/notesMasters/notesMaster1.xml" Id="Rd473e4fcb4e641be" /></Relationships>
</file>

<file path=ppt/notesSlides/_rels/notesSlide5.xml.rels>&#65279;<?xml version="1.0" encoding="utf-8"?><Relationships xmlns="http://schemas.openxmlformats.org/package/2006/relationships"><Relationship Type="http://schemas.openxmlformats.org/officeDocument/2006/relationships/slide" Target="/ppt/slides/slide5.xml" Id="R3d47aacd0f3746c1" /><Relationship Type="http://schemas.openxmlformats.org/officeDocument/2006/relationships/notesMaster" Target="/ppt/notesMasters/notesMaster1.xml" Id="R0a8b522aae6d42a7" /></Relationships>
</file>

<file path=ppt/notesSlides/_rels/notesSlide6.xml.rels>&#65279;<?xml version="1.0" encoding="utf-8"?><Relationships xmlns="http://schemas.openxmlformats.org/package/2006/relationships"><Relationship Type="http://schemas.openxmlformats.org/officeDocument/2006/relationships/slide" Target="/ppt/slides/slide6.xml" Id="Rde370abcd1314075" /><Relationship Type="http://schemas.openxmlformats.org/officeDocument/2006/relationships/notesMaster" Target="/ppt/notesMasters/notesMaster1.xml" Id="Rf521461660aa4c80" /></Relationships>
</file>

<file path=ppt/notesSlides/_rels/notesSlide7.xml.rels>&#65279;<?xml version="1.0" encoding="utf-8"?><Relationships xmlns="http://schemas.openxmlformats.org/package/2006/relationships"><Relationship Type="http://schemas.openxmlformats.org/officeDocument/2006/relationships/slide" Target="/ppt/slides/slide7.xml" Id="Rebdf970142ce4f2a" /><Relationship Type="http://schemas.openxmlformats.org/officeDocument/2006/relationships/notesMaster" Target="/ppt/notesMasters/notesMaster1.xml" Id="Rb9ccd0b1502a43fb" /></Relationships>
</file>

<file path=ppt/notesSlides/_rels/notesSlide8.xml.rels>&#65279;<?xml version="1.0" encoding="utf-8"?><Relationships xmlns="http://schemas.openxmlformats.org/package/2006/relationships"><Relationship Type="http://schemas.openxmlformats.org/officeDocument/2006/relationships/slide" Target="/ppt/slides/slide8.xml" Id="R462b48a498a84b6b" /><Relationship Type="http://schemas.openxmlformats.org/officeDocument/2006/relationships/notesMaster" Target="/ppt/notesMasters/notesMaster1.xml" Id="Rcc02de601f1c4566" /></Relationships>
</file>

<file path=ppt/notesSlides/_rels/notesSlide9.xml.rels>&#65279;<?xml version="1.0" encoding="utf-8"?><Relationships xmlns="http://schemas.openxmlformats.org/package/2006/relationships"><Relationship Type="http://schemas.openxmlformats.org/officeDocument/2006/relationships/slide" Target="/ppt/slides/slide9.xml" Id="R7be5cfd191f54ea3" /><Relationship Type="http://schemas.openxmlformats.org/officeDocument/2006/relationships/notesMaster" Target="/ppt/notesMasters/notesMaster1.xml" Id="R81f6855900b04ec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d4ccdd549314297" /><Relationship Type="http://schemas.openxmlformats.org/officeDocument/2006/relationships/notesMaster" Target="/ppt/notesMasters/notesMaster1.xml" Id="R27d6aec6d1ff4cb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c566f988b084160" /><Relationship Type="http://schemas.openxmlformats.org/officeDocument/2006/relationships/notesMaster" Target="/ppt/notesMasters/notesMaster1.xml" Id="R0c354959d98240c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OPENING, 45 seconds. Iceberg QA brings experienced human testing specialists into the team’s work. We use AI tools such as CARBON to expand the range of checks and preserve useful evidence. We can do the testing with you and teach your team how to use these tools. CARBON is the supporting harness built by Testers.ai. It is not the service provider or a replacement for business judgment.</a:t>
            </a:r>
          </a:p>
          <a:p xmlns:a="http://schemas.openxmlformats.org/drawingml/2006/main">
            <a:r>
              <a:t/>
            </a:r>
          </a:p>
          <a:p xmlns:a="http://schemas.openxmlformats.org/drawingml/2006/main">
            <a:r>
              <a:t>Context: Iceberg QA services and coaching as described by Jason Arbon. CARBON capabilities and qualifications follow the supplied internal team deck. Official Iceberg QA artwork: /Users/jasonarbon/Desktop/cowork/ice/brand/lockup/lockup-768.png. https://icebergqa.com/ and https://testers.ai/carbon/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 minute. Lead with the two service outcomes. Hands-on experts can rapidly expand coverage around important risks. Coaching helps the team repeat the work independently. Agree the product access and scope before testing. Do not promise a fixed amount of coverage, immediate availability, or a defect-free release. Tools and licenses depend on the engagement.</a:t>
            </a:r>
          </a:p>
          <a:p xmlns:a="http://schemas.openxmlformats.org/drawingml/2006/main">
            <a:r>
              <a:t/>
            </a:r>
          </a:p>
          <a:p xmlns:a="http://schemas.openxmlformats.org/drawingml/2006/main">
            <a:r>
              <a:t>Context: Iceberg QA services and coaching as described by Jason Arbon. CARBON capabilities and qualifications follow the supplied internal team deck. Official Iceberg QA artwork: /Users/jasonarbon/Desktop/cowork/ice/brand/lockup/lockup-768.png. https://icebergqa.com/ and https://testers.ai/carbon/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90 seconds. Distinguish the service from the software. Iceberg QA experts guide the investigation and work with the team. CARBON provides repeatable workflows and saves evidence inside a compatible coding agent. The host supplies model and execution capabilities. The product team owns intent, acceptable risk and release decisions. This does not imply automatic access to any customer environment.</a:t>
            </a:r>
          </a:p>
          <a:p xmlns:a="http://schemas.openxmlformats.org/drawingml/2006/main">
            <a:r>
              <a:t/>
            </a:r>
          </a:p>
          <a:p xmlns:a="http://schemas.openxmlformats.org/drawingml/2006/main">
            <a:r>
              <a:t>Context: Iceberg QA services and coaching as described by Jason Arbon. CARBON capabilities and qualifications follow the supplied internal team deck. Official Iceberg QA artwork: /Users/jasonarbon/Desktop/cowork/ice/brand/lockup/lockup-768.png. https://icebergqa.com/ and https://testers.ai/carbon/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 minute. Iceberg QA complements the whole delivery team. Developers need reproducible evidence. QA can pair on deeper investigations. Business analysts help resolve ambiguous expectations. Architecture colleagues define system boundaries. Delivery and leadership coordinate ownership and evaluate value. Adjust SA and PC labels to match local job titles.</a:t>
            </a:r>
          </a:p>
          <a:p xmlns:a="http://schemas.openxmlformats.org/drawingml/2006/main">
            <a:r>
              <a:t/>
            </a:r>
          </a:p>
          <a:p xmlns:a="http://schemas.openxmlformats.org/drawingml/2006/main">
            <a:r>
              <a:t>Context: Iceberg QA services and coaching as described by Jason Arbon. CARBON capabilities and qualifications follow the supplied internal team deck. Official Iceberg QA artwork: /Users/jasonarbon/Desktop/cowork/ice/brand/lockup/lockup-768.png. https://icebergqa.com/ and https://testers.ai/carbon/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90 seconds. Explain how experts use the workflow rather than running commands indiscriminately. Understand the product and existing tests, identify consequential risks, exercise the system and inspect the evidence. CARBON supports that loop. An expert decides whether the test oracle is useful and what to investigate next. Obtain authorization before writes or intrusive actions.</a:t>
            </a:r>
          </a:p>
          <a:p xmlns:a="http://schemas.openxmlformats.org/drawingml/2006/main">
            <a:r>
              <a:t/>
            </a:r>
          </a:p>
          <a:p xmlns:a="http://schemas.openxmlformats.org/drawingml/2006/main">
            <a:r>
              <a:t>Context: Iceberg QA services and coaching as described by Jason Arbon. CARBON capabilities and qualifications follow the supplied internal team deck. Official Iceberg QA artwork: /Users/jasonarbon/Desktop/cowork/ice/brand/lockup/lockup-768.png. https://icebergqa.com/ and https://testers.ai/carbon/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 minute. These icons represent virtual AI testing perspectives, not human staff members. Iceberg QA’s human experts direct their use and review the resulting evidence. Focused specialist commands and depth depend on the CARBON edition. Generated persona feedback alone does not prove a defect or replace real users.</a:t>
            </a:r>
          </a:p>
          <a:p xmlns:a="http://schemas.openxmlformats.org/drawingml/2006/main">
            <a:r>
              <a:t/>
            </a:r>
          </a:p>
          <a:p xmlns:a="http://schemas.openxmlformats.org/drawingml/2006/main">
            <a:r>
              <a:t>Context: Iceberg QA services and coaching as described by Jason Arbon. CARBON capabilities and qualifications follow the supplied internal team deck. Official Iceberg QA artwork: /Users/jasonarbon/Desktop/cowork/ice/brand/lockup/lockup-768.png. https://icebergqa.com/ and https://testers.ai/carbon/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 minute. Use this existing CARBON demo capture to show how Iceberg QA and the customer team can discuss explored pages and untried checks. It is an illustrative Brewtown Coffee map, not a customer result or a new run. Advanced controls may require Pro. A screenshot is evidence of an observation, not proof that the whole journey works.</a:t>
            </a:r>
          </a:p>
          <a:p xmlns:a="http://schemas.openxmlformats.org/drawingml/2006/main">
            <a:r>
              <a:t/>
            </a:r>
          </a:p>
          <a:p xmlns:a="http://schemas.openxmlformats.org/drawingml/2006/main">
            <a:r>
              <a:t>Context: Iceberg QA services and coaching as described by Jason Arbon. CARBON capabilities and qualifications follow the supplied internal team deck. Official Iceberg QA artwork: /Users/jasonarbon/Desktop/cowork/ice/brand/lockup/lockup-768.png. https://icebergqa.com/ and https://testers.ai/carbon/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 minute. Training is most useful when the team works on a relevant, approved example. Iceberg QA can help with setup, pair on an investigation, and review the evidence together. The goal is for the team to understand test selection and interpretation, not simply memorize commands. Agree the format, scope and follow-up with the customer.</a:t>
            </a:r>
          </a:p>
          <a:p xmlns:a="http://schemas.openxmlformats.org/drawingml/2006/main">
            <a:r>
              <a:t/>
            </a:r>
          </a:p>
          <a:p xmlns:a="http://schemas.openxmlformats.org/drawingml/2006/main">
            <a:r>
              <a:t>Context: Iceberg QA services and coaching as described by Jason Arbon. CARBON capabilities and qualifications follow the supplied internal team deck. Official Iceberg QA artwork: /Users/jasonarbon/Desktop/cowork/ice/brand/lockup/lockup-768.png. https://icebergqa.com/ and https://testers.ai/carbon/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OPTIONAL DEMO, allow 3 minutes for a prepared run. Confirm the approved host and runtime setup in advance. Use synthetic data in the disposable demo. An expert explains one finding, the evidence and one next investigation. A saved report is a fallback, not a live result. A complete fresh run can take longer. Source command scope: the supplied CARBON Light reference slide.</a:t>
            </a:r>
          </a:p>
          <a:p xmlns:a="http://schemas.openxmlformats.org/drawingml/2006/main">
            <a:r>
              <a:t/>
            </a:r>
          </a:p>
          <a:p xmlns:a="http://schemas.openxmlformats.org/drawingml/2006/main">
            <a:r>
              <a:t>Context: Iceberg QA services and coaching as described by Jason Arbon. CARBON capabilities and qualifications follow the supplied internal team deck. Official Iceberg QA artwork: /Users/jasonarbon/Desktop/cowork/ice/brand/lockup/lockup-768.png. https://icebergqa.com/ and https://testers.ai/carbon/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COMMAND EXAMPLES. These eight commands illustrate the breadth of CARBON. Use /carbon for a broad assessment, /carbon-issues to hunt reproducible bugs, /carbon-accessibility to investigate barriers, /carbon-security for security weaknesses, /carbon-privacy for personal-data handling, /carbon-map to visualize an assessment, /carbon-auto for a bounded test-fix-retest loop, and /carbon-confidence to assess readiness from scoped evidence. Select commands according to the product and engagement. Obtain authorization before repairs or intrusive testing.</a:t>
            </a:r>
          </a:p>
          <a:p xmlns:a="http://schemas.openxmlformats.org/drawingml/2006/main">
            <a:r>
              <a:t/>
            </a:r>
          </a:p>
          <a:p xmlns:a="http://schemas.openxmlformats.org/drawingml/2006/main">
            <a:r>
              <a:t>Context: Iceberg QA services and coaching as described by Jason Arbon. CARBON capabilities and qualifications follow the supplied internal team deck. Official Iceberg QA artwork: /Users/jasonarbon/Desktop/cowork/ice/brand/lockup/lockup-768.png. https://icebergqa.com/ and https://testers.ai/carbon/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Invite a discussion about the most consequential coverage gaps and the skills the team wants to build. Iceberg QA can provide hands-on testing support, practical coaching, or a combination. Agree a target, access and scope before work begins. The customer retains business and release ownership. Contact Jason Arbon at jason.arbon@icebergqa.com or Philip Lew at philip.lew@icebergqa.com. Service information: https://icebergqa.com/.</a:t>
            </a:r>
          </a:p>
          <a:p xmlns:a="http://schemas.openxmlformats.org/drawingml/2006/main">
            <a:r>
              <a:t/>
            </a:r>
          </a:p>
          <a:p xmlns:a="http://schemas.openxmlformats.org/drawingml/2006/main">
            <a:r>
              <a:t>Context: Iceberg QA services and coaching as described by Jason Arbon. CARBON capabilities and qualifications follow the supplied internal team deck. Official Iceberg QA artwork: /Users/jasonarbon/Desktop/cowork/ice/brand/lockup/lockup-768.png. https://icebergqa.com/ and https://testers.ai/carbon/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f5b0f11d2664cf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aa3d5c7e7124e01" /><Relationship Type="http://schemas.openxmlformats.org/officeDocument/2006/relationships/slideLayout" Target="/ppt/slideLayouts/slideLayout1.xml" Id="Rc58786f09a754d8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58786f09a754d8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b7fbea9d66234ab7" /><Relationship Type="http://schemas.openxmlformats.org/officeDocument/2006/relationships/image" Target="/ppt/media/image.png" Id="Rdd5ca58cdfed48c9" /><Relationship Type="http://schemas.openxmlformats.org/officeDocument/2006/relationships/image" Target="/ppt/media/image2.png" Id="R1e97d4c0c6b94c1d" /><Relationship Type="http://schemas.openxmlformats.org/officeDocument/2006/relationships/notesSlide" Target="/ppt/notesSlides/notesSlide1.xml" Id="Red248215a2b34bf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b50142cc8174990" /><Relationship Type="http://schemas.openxmlformats.org/officeDocument/2006/relationships/image" Target="/ppt/media/image3.png" Id="Rf0737dcb80894cad" /><Relationship Type="http://schemas.openxmlformats.org/officeDocument/2006/relationships/notesSlide" Target="/ppt/notesSlides/notesSlide2.xml" Id="Rad4bfd6c816d451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d15bb9dfe2e4bca" /><Relationship Type="http://schemas.openxmlformats.org/officeDocument/2006/relationships/notesSlide" Target="/ppt/notesSlides/notesSlide3.xml" Id="R5486325d94bb4ed3"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397e8c5f7ccb47fe" /><Relationship Type="http://schemas.openxmlformats.org/officeDocument/2006/relationships/notesSlide" Target="/ppt/notesSlides/notesSlide4.xml" Id="R5a872ce8ef5d4df5"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9359800877d84310" /><Relationship Type="http://schemas.openxmlformats.org/officeDocument/2006/relationships/notesSlide" Target="/ppt/notesSlides/notesSlide5.xml" Id="R0a4f1598c6e749b9"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8ba8e5eff1a94ad8" /><Relationship Type="http://schemas.openxmlformats.org/officeDocument/2006/relationships/image" Target="/ppt/media/image4.png" Id="Rd16f954a3fe24a9a" /><Relationship Type="http://schemas.openxmlformats.org/officeDocument/2006/relationships/image" Target="/ppt/media/image5.png" Id="Rab427755a44c4930" /><Relationship Type="http://schemas.openxmlformats.org/officeDocument/2006/relationships/image" Target="/ppt/media/image6.png" Id="R20016efe22954056" /><Relationship Type="http://schemas.openxmlformats.org/officeDocument/2006/relationships/image" Target="/ppt/media/image7.png" Id="Rc928b3772e064c8d" /><Relationship Type="http://schemas.openxmlformats.org/officeDocument/2006/relationships/image" Target="/ppt/media/image8.png" Id="R523d248225204b17" /><Relationship Type="http://schemas.openxmlformats.org/officeDocument/2006/relationships/image" Target="/ppt/media/image9.png" Id="Rc6947a36136c4197" /><Relationship Type="http://schemas.openxmlformats.org/officeDocument/2006/relationships/notesSlide" Target="/ppt/notesSlides/notesSlide6.xml" Id="Rfdae8e32b5064398"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5317e6c8f3514dc2" /><Relationship Type="http://schemas.openxmlformats.org/officeDocument/2006/relationships/image" Target="/ppt/media/image10.png" Id="R89d61e8292994819" /><Relationship Type="http://schemas.openxmlformats.org/officeDocument/2006/relationships/notesSlide" Target="/ppt/notesSlides/notesSlide7.xml" Id="R881ebe805fbf4030"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b3391607b4354e2d" /><Relationship Type="http://schemas.openxmlformats.org/officeDocument/2006/relationships/notesSlide" Target="/ppt/notesSlides/notesSlide8.xml" Id="Rb79cb236471f4326"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e369384111e541f1" /><Relationship Type="http://schemas.openxmlformats.org/officeDocument/2006/relationships/notesSlide" Target="/ppt/notesSlides/notesSlide9.xml" Id="R16505737ca66459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be7ef92ba317403e" /><Relationship Type="http://schemas.openxmlformats.org/officeDocument/2006/relationships/notesSlide" Target="/ppt/notesSlides/notesSlide10.xml" Id="R757173fee4dd440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2654d5a0900e4979" /><Relationship Type="http://schemas.openxmlformats.org/officeDocument/2006/relationships/notesSlide" Target="/ppt/notesSlides/notesSlide11.xml" Id="R8740e96cf4b647cc" /></Relationships>
</file>

<file path=ppt/slides/slide1.xml><?xml version="1.0" encoding="utf-8"?>
<p:sld xmlns:p="http://schemas.openxmlformats.org/presentationml/2006/main">
  <p:cSld>
    <p:bg>
      <p:bgPr>
        <a:solidFill xmlns:a="http://schemas.openxmlformats.org/drawingml/2006/main">
          <a:srgbClr val="080A09"/>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D849B526-8DB6-45AE-9F65-EDE7C4C07F54}"/>
              </a:ext>
            </a:extLst>
          </p:cNvPr>
          <p:cNvSpPr>
            <a:spLocks xmlns:a="http://schemas.openxmlformats.org/drawingml/2006/main" noGrp="1"/>
          </p:cNvSpPr>
          <p:nvPr/>
        </p:nvSpPr>
        <p:spPr>
          <a:xfrm xmlns:a="http://schemas.openxmlformats.org/drawingml/2006/main">
            <a:off x="609600" y="3238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C9AA52"/>
                </a:solidFill>
                <a:latin typeface="Helvetica Neue"/>
                <a:ea typeface="Helvetica Neue"/>
                <a:cs typeface="Helvetica Neue"/>
              </a:defRPr>
            </a:pPr>
            <a:r>
              <a:rPr sz="1350" b="1">
                <a:solidFill>
                  <a:srgbClr val="C9AA52"/>
                </a:solidFill>
                <a:latin typeface="Helvetica Neue"/>
                <a:ea typeface="Helvetica Neue"/>
                <a:cs typeface="Helvetica Neue"/>
              </a:rPr>
              <a:t>ICEBERG QA  /  TEAM INTRODUCTION</a:t>
            </a:r>
          </a:p>
        </p:txBody>
      </p:sp>
      <p:sp>
        <p:nvSpPr>
          <p:cNvPr id="2" name="">
            <a:extLst xmlns:a="http://schemas.openxmlformats.org/drawingml/2006/main">
              <a:ext uri="{FF2B5EF4-FFF2-40B4-BE49-F238E27FC236}">
                <a16:creationId xmlns:a16="http://schemas.microsoft.com/office/drawing/2014/main" id="{865D05A9-6BED-4E8B-BDC1-BAD4B5316A2B}"/>
              </a:ext>
            </a:extLst>
          </p:cNvPr>
          <p:cNvSpPr>
            <a:spLocks xmlns:a="http://schemas.openxmlformats.org/drawingml/2006/main" noGrp="1"/>
          </p:cNvSpPr>
          <p:nvPr/>
        </p:nvSpPr>
        <p:spPr>
          <a:xfrm xmlns:a="http://schemas.openxmlformats.org/drawingml/2006/main">
            <a:off x="609600" y="64293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Iceberg QA  /  AI QA expertise for your team</a:t>
            </a:r>
          </a:p>
        </p:txBody>
      </p:sp>
      <p:sp>
        <p:nvSpPr>
          <p:cNvPr id="3" name="">
            <a:extLst xmlns:a="http://schemas.openxmlformats.org/drawingml/2006/main">
              <a:ext uri="{FF2B5EF4-FFF2-40B4-BE49-F238E27FC236}">
                <a16:creationId xmlns:a16="http://schemas.microsoft.com/office/drawing/2014/main" id="{E19F5D0B-C808-46EC-977A-7050DE8DAD68}"/>
              </a:ext>
            </a:extLst>
          </p:cNvPr>
          <p:cNvSpPr>
            <a:spLocks xmlns:a="http://schemas.openxmlformats.org/drawingml/2006/main" noGrp="1"/>
          </p:cNvSpPr>
          <p:nvPr/>
        </p:nvSpPr>
        <p:spPr>
          <a:xfrm xmlns:a="http://schemas.openxmlformats.org/drawingml/2006/main">
            <a:off x="11049000" y="64293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01</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dd5ca58cdfed48c9"/>
          <a:stretch xmlns:a="http://schemas.openxmlformats.org/drawingml/2006/main"/>
        </p:blipFill>
        <p:spPr>
          <a:xfrm xmlns:a="http://schemas.openxmlformats.org/drawingml/2006/main">
            <a:off x="609600" y="1002453"/>
            <a:ext cx="5715000" cy="1519343"/>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1D874E50-BCAC-40A0-91A2-C1CEB664AAC5}"/>
              </a:ext>
            </a:extLst>
          </p:cNvPr>
          <p:cNvSpPr>
            <a:spLocks xmlns:a="http://schemas.openxmlformats.org/drawingml/2006/main" noGrp="1"/>
          </p:cNvSpPr>
          <p:nvPr/>
        </p:nvSpPr>
        <p:spPr>
          <a:xfrm xmlns:a="http://schemas.openxmlformats.org/drawingml/2006/main">
            <a:off x="609600" y="2857500"/>
            <a:ext cx="107632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4950" b="1">
                <a:solidFill>
                  <a:srgbClr val="F5F6F2"/>
                </a:solidFill>
                <a:latin typeface="Helvetica Neue"/>
                <a:ea typeface="Helvetica Neue"/>
                <a:cs typeface="Helvetica Neue"/>
              </a:defRPr>
            </a:pPr>
            <a:r>
              <a:rPr sz="4950" b="1">
                <a:solidFill>
                  <a:srgbClr val="F5F6F2"/>
                </a:solidFill>
                <a:latin typeface="Helvetica Neue"/>
                <a:ea typeface="Helvetica Neue"/>
                <a:cs typeface="Helvetica Neue"/>
              </a:rPr>
              <a:t>AI QA experts</a:t>
            </a:r>
          </a:p>
          <a:p xmlns:a="http://schemas.openxmlformats.org/drawingml/2006/main">
            <a:pPr>
              <a:buNone/>
              <a:defRPr sz="4950" b="1">
                <a:solidFill>
                  <a:srgbClr val="F5F6F2"/>
                </a:solidFill>
                <a:latin typeface="Helvetica Neue"/>
                <a:ea typeface="Helvetica Neue"/>
                <a:cs typeface="Helvetica Neue"/>
              </a:defRPr>
            </a:pPr>
            <a:r>
              <a:rPr sz="4950" b="1">
                <a:solidFill>
                  <a:srgbClr val="F5F6F2"/>
                </a:solidFill>
                <a:latin typeface="Helvetica Neue"/>
                <a:ea typeface="Helvetica Neue"/>
                <a:cs typeface="Helvetica Neue"/>
              </a:rPr>
              <a:t>working with your team</a:t>
            </a:r>
          </a:p>
        </p:txBody>
      </p:sp>
      <p:sp>
        <p:nvSpPr>
          <p:cNvPr id="6" name="">
            <a:extLst xmlns:a="http://schemas.openxmlformats.org/drawingml/2006/main">
              <a:ext uri="{FF2B5EF4-FFF2-40B4-BE49-F238E27FC236}">
                <a16:creationId xmlns:a16="http://schemas.microsoft.com/office/drawing/2014/main" id="{8A781CC8-AC98-47B3-BFA6-86E73F2C3745}"/>
              </a:ext>
            </a:extLst>
          </p:cNvPr>
          <p:cNvSpPr>
            <a:spLocks xmlns:a="http://schemas.openxmlformats.org/drawingml/2006/main" noGrp="1"/>
          </p:cNvSpPr>
          <p:nvPr/>
        </p:nvSpPr>
        <p:spPr>
          <a:xfrm xmlns:a="http://schemas.openxmlformats.org/drawingml/2006/main">
            <a:off x="647700" y="5000625"/>
            <a:ext cx="10572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B9C2BD"/>
                </a:solidFill>
                <a:latin typeface="Helvetica Neue"/>
                <a:ea typeface="Helvetica Neue"/>
                <a:cs typeface="Helvetica Neue"/>
              </a:defRPr>
            </a:pPr>
            <a:r>
              <a:rPr sz="2175" b="0">
                <a:solidFill>
                  <a:srgbClr val="B9C2BD"/>
                </a:solidFill>
                <a:latin typeface="Helvetica Neue"/>
                <a:ea typeface="Helvetica Neue"/>
                <a:cs typeface="Helvetica Neue"/>
              </a:rPr>
              <a:t>Expanded coverage and hands-on coaching with tools like CARBON</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e97d4c0c6b94c1d"/>
          <a:stretch xmlns:a="http://schemas.openxmlformats.org/drawingml/2006/main"/>
        </p:blipFill>
        <p:spPr>
          <a:xfrm xmlns:a="http://schemas.openxmlformats.org/drawingml/2006/main">
            <a:off x="647700" y="5810250"/>
            <a:ext cx="257175" cy="25717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50443C3A-8695-4D96-8F17-6E9F16660B34}"/>
              </a:ext>
            </a:extLst>
          </p:cNvPr>
          <p:cNvSpPr>
            <a:spLocks xmlns:a="http://schemas.openxmlformats.org/drawingml/2006/main" noGrp="1"/>
          </p:cNvSpPr>
          <p:nvPr/>
        </p:nvSpPr>
        <p:spPr>
          <a:xfrm xmlns:a="http://schemas.openxmlformats.org/drawingml/2006/main">
            <a:off x="1047750" y="58007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75" b="0">
                <a:solidFill>
                  <a:srgbClr val="B9C2BD"/>
                </a:solidFill>
                <a:latin typeface="Helvetica Neue"/>
                <a:ea typeface="Helvetica Neue"/>
                <a:cs typeface="Helvetica Neue"/>
              </a:defRPr>
            </a:pPr>
            <a:r>
              <a:rPr sz="1575" b="0">
                <a:solidFill>
                  <a:srgbClr val="B9C2BD"/>
                </a:solidFill>
                <a:latin typeface="Helvetica Neue"/>
                <a:ea typeface="Helvetica Neue"/>
                <a:cs typeface="Helvetica Neue"/>
              </a:rPr>
              <a:t>CARBON by Testers.ai supports our work</a:t>
            </a:r>
          </a:p>
        </p:txBody>
      </p:sp>
    </p:spTree>
    <p:extLst>
      <p:ext uri="{BB962C8B-B14F-4D97-AF65-F5344CB8AC3E}">
        <p14:creationId xmlns:p14="http://schemas.microsoft.com/office/powerpoint/2010/main" val="1594128898"/>
      </p:ext>
    </p:extLst>
  </p:cSld>
</p:sld>
</file>

<file path=ppt/slides/slide2.xml><?xml version="1.0" encoding="utf-8"?>
<p:sld xmlns:p="http://schemas.openxmlformats.org/presentationml/2006/main">
  <p:cSld>
    <p:bg>
      <p:bgPr>
        <a:solidFill xmlns:a="http://schemas.openxmlformats.org/drawingml/2006/main">
          <a:srgbClr val="080A09"/>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0FD1DF9-CB87-4D97-B5BF-13FECC812A2F}"/>
              </a:ext>
            </a:extLst>
          </p:cNvPr>
          <p:cNvSpPr>
            <a:spLocks xmlns:a="http://schemas.openxmlformats.org/drawingml/2006/main" noGrp="1"/>
          </p:cNvSpPr>
          <p:nvPr/>
        </p:nvSpPr>
        <p:spPr>
          <a:xfrm xmlns:a="http://schemas.openxmlformats.org/drawingml/2006/main">
            <a:off x="609600" y="323850"/>
            <a:ext cx="7810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C9AA52"/>
                </a:solidFill>
                <a:latin typeface="Helvetica Neue"/>
                <a:ea typeface="Helvetica Neue"/>
                <a:cs typeface="Helvetica Neue"/>
              </a:defRPr>
            </a:pPr>
            <a:r>
              <a:rPr sz="1350" b="1">
                <a:solidFill>
                  <a:srgbClr val="C9AA52"/>
                </a:solidFill>
                <a:latin typeface="Helvetica Neue"/>
                <a:ea typeface="Helvetica Neue"/>
                <a:cs typeface="Helvetica Neue"/>
              </a:rPr>
              <a:t>HOW WE HELP</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f0737dcb80894cad"/>
          <a:stretch xmlns:a="http://schemas.openxmlformats.org/drawingml/2006/main"/>
        </p:blipFill>
        <p:spPr>
          <a:xfrm xmlns:a="http://schemas.openxmlformats.org/drawingml/2006/main">
            <a:off x="8858250" y="248756"/>
            <a:ext cx="2714625" cy="721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33CFDB9E-F49D-4830-A3AF-EE1D34AB7C6F}"/>
              </a:ext>
            </a:extLst>
          </p:cNvPr>
          <p:cNvSpPr>
            <a:spLocks xmlns:a="http://schemas.openxmlformats.org/drawingml/2006/main" noGrp="1"/>
          </p:cNvSpPr>
          <p:nvPr/>
        </p:nvSpPr>
        <p:spPr>
          <a:xfrm xmlns:a="http://schemas.openxmlformats.org/drawingml/2006/main">
            <a:off x="609600" y="1047750"/>
            <a:ext cx="109728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75" b="1">
                <a:solidFill>
                  <a:srgbClr val="F5F6F2"/>
                </a:solidFill>
                <a:latin typeface="Helvetica Neue"/>
                <a:ea typeface="Helvetica Neue"/>
                <a:cs typeface="Helvetica Neue"/>
              </a:defRPr>
            </a:pPr>
            <a:r>
              <a:rPr sz="3675" b="1">
                <a:solidFill>
                  <a:srgbClr val="F5F6F2"/>
                </a:solidFill>
                <a:latin typeface="Helvetica Neue"/>
                <a:ea typeface="Helvetica Neue"/>
                <a:cs typeface="Helvetica Neue"/>
              </a:rPr>
              <a:t>Expert testing support</a:t>
            </a:r>
          </a:p>
          <a:p xmlns:a="http://schemas.openxmlformats.org/drawingml/2006/main">
            <a:pPr>
              <a:buNone/>
              <a:defRPr sz="3675" b="1">
                <a:solidFill>
                  <a:srgbClr val="F5F6F2"/>
                </a:solidFill>
                <a:latin typeface="Helvetica Neue"/>
                <a:ea typeface="Helvetica Neue"/>
                <a:cs typeface="Helvetica Neue"/>
              </a:defRPr>
            </a:pPr>
            <a:r>
              <a:rPr sz="3675" b="1">
                <a:solidFill>
                  <a:srgbClr val="F5F6F2"/>
                </a:solidFill>
                <a:latin typeface="Helvetica Neue"/>
                <a:ea typeface="Helvetica Neue"/>
                <a:cs typeface="Helvetica Neue"/>
              </a:rPr>
              <a:t>and team enablement</a:t>
            </a:r>
          </a:p>
        </p:txBody>
      </p:sp>
      <p:sp>
        <p:nvSpPr>
          <p:cNvPr id="4" name="">
            <a:extLst xmlns:a="http://schemas.openxmlformats.org/drawingml/2006/main">
              <a:ext uri="{FF2B5EF4-FFF2-40B4-BE49-F238E27FC236}">
                <a16:creationId xmlns:a16="http://schemas.microsoft.com/office/drawing/2014/main" id="{485C0C75-8001-4F58-BC9A-EA602BE2B596}"/>
              </a:ext>
            </a:extLst>
          </p:cNvPr>
          <p:cNvSpPr>
            <a:spLocks xmlns:a="http://schemas.openxmlformats.org/drawingml/2006/main" noGrp="1"/>
          </p:cNvSpPr>
          <p:nvPr/>
        </p:nvSpPr>
        <p:spPr>
          <a:xfrm xmlns:a="http://schemas.openxmlformats.org/drawingml/2006/main">
            <a:off x="609600" y="2362200"/>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B9C2BD"/>
                </a:solidFill>
                <a:latin typeface="Helvetica Neue"/>
                <a:ea typeface="Helvetica Neue"/>
                <a:cs typeface="Helvetica Neue"/>
              </a:defRPr>
            </a:pPr>
            <a:r>
              <a:rPr sz="2025" b="0">
                <a:solidFill>
                  <a:srgbClr val="B9C2BD"/>
                </a:solidFill>
                <a:latin typeface="Helvetica Neue"/>
                <a:ea typeface="Helvetica Neue"/>
                <a:cs typeface="Helvetica Neue"/>
              </a:rPr>
              <a:t>Experienced human QA specialists, amplified by AI.</a:t>
            </a:r>
          </a:p>
        </p:txBody>
      </p:sp>
      <p:sp>
        <p:nvSpPr>
          <p:cNvPr id="5" name="">
            <a:extLst xmlns:a="http://schemas.openxmlformats.org/drawingml/2006/main">
              <a:ext uri="{FF2B5EF4-FFF2-40B4-BE49-F238E27FC236}">
                <a16:creationId xmlns:a16="http://schemas.microsoft.com/office/drawing/2014/main" id="{A4799105-1567-4D1C-8A94-CFD5D8C11BCD}"/>
              </a:ext>
            </a:extLst>
          </p:cNvPr>
          <p:cNvSpPr>
            <a:spLocks xmlns:a="http://schemas.openxmlformats.org/drawingml/2006/main" noGrp="1"/>
          </p:cNvSpPr>
          <p:nvPr/>
        </p:nvSpPr>
        <p:spPr>
          <a:xfrm xmlns:a="http://schemas.openxmlformats.org/drawingml/2006/main">
            <a:off x="609600" y="3019425"/>
            <a:ext cx="5238750" cy="2200275"/>
          </a:xfrm>
          <a:prstGeom xmlns:a="http://schemas.openxmlformats.org/drawingml/2006/main" prst="rect">
            <a:avLst/>
          </a:prstGeom>
          <a:solidFill xmlns:a="http://schemas.openxmlformats.org/drawingml/2006/main">
            <a:srgbClr val="141A17"/>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13931EC7-9399-4695-A26F-A48051C2B94B}"/>
              </a:ext>
            </a:extLst>
          </p:cNvPr>
          <p:cNvSpPr>
            <a:spLocks xmlns:a="http://schemas.openxmlformats.org/drawingml/2006/main" noGrp="1"/>
          </p:cNvSpPr>
          <p:nvPr/>
        </p:nvSpPr>
        <p:spPr>
          <a:xfrm xmlns:a="http://schemas.openxmlformats.org/drawingml/2006/main">
            <a:off x="6115050" y="3019425"/>
            <a:ext cx="5467350" cy="2200275"/>
          </a:xfrm>
          <a:prstGeom xmlns:a="http://schemas.openxmlformats.org/drawingml/2006/main" prst="rect">
            <a:avLst/>
          </a:prstGeom>
          <a:solidFill xmlns:a="http://schemas.openxmlformats.org/drawingml/2006/main">
            <a:srgbClr val="141A17"/>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1B1965CE-098D-4076-9A63-95A3478A4BA6}"/>
              </a:ext>
            </a:extLst>
          </p:cNvPr>
          <p:cNvSpPr>
            <a:spLocks xmlns:a="http://schemas.openxmlformats.org/drawingml/2006/main" noGrp="1"/>
          </p:cNvSpPr>
          <p:nvPr/>
        </p:nvSpPr>
        <p:spPr>
          <a:xfrm xmlns:a="http://schemas.openxmlformats.org/drawingml/2006/main">
            <a:off x="609600" y="3019425"/>
            <a:ext cx="5238750" cy="28575"/>
          </a:xfrm>
          <a:prstGeom xmlns:a="http://schemas.openxmlformats.org/drawingml/2006/main" prst="rect">
            <a:avLst/>
          </a:prstGeom>
          <a:solidFill xmlns:a="http://schemas.openxmlformats.org/drawingml/2006/main">
            <a:srgbClr val="A9CDBB"/>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002D4117-E7B0-48E9-B836-B34055E626B1}"/>
              </a:ext>
            </a:extLst>
          </p:cNvPr>
          <p:cNvSpPr>
            <a:spLocks xmlns:a="http://schemas.openxmlformats.org/drawingml/2006/main" noGrp="1"/>
          </p:cNvSpPr>
          <p:nvPr/>
        </p:nvSpPr>
        <p:spPr>
          <a:xfrm xmlns:a="http://schemas.openxmlformats.org/drawingml/2006/main">
            <a:off x="6115050" y="3019425"/>
            <a:ext cx="5467350" cy="28575"/>
          </a:xfrm>
          <a:prstGeom xmlns:a="http://schemas.openxmlformats.org/drawingml/2006/main" prst="rect">
            <a:avLst/>
          </a:prstGeom>
          <a:solidFill xmlns:a="http://schemas.openxmlformats.org/drawingml/2006/main">
            <a:srgbClr val="C9AA52"/>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4D3529E0-3B37-466A-B90D-0A4406D21EE2}"/>
              </a:ext>
            </a:extLst>
          </p:cNvPr>
          <p:cNvSpPr>
            <a:spLocks xmlns:a="http://schemas.openxmlformats.org/drawingml/2006/main" noGrp="1"/>
          </p:cNvSpPr>
          <p:nvPr/>
        </p:nvSpPr>
        <p:spPr>
          <a:xfrm xmlns:a="http://schemas.openxmlformats.org/drawingml/2006/main">
            <a:off x="838200" y="3219450"/>
            <a:ext cx="47815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More coverage, sooner</a:t>
            </a:r>
          </a:p>
        </p:txBody>
      </p:sp>
      <p:sp>
        <p:nvSpPr>
          <p:cNvPr id="10" name="">
            <a:extLst xmlns:a="http://schemas.openxmlformats.org/drawingml/2006/main">
              <a:ext uri="{FF2B5EF4-FFF2-40B4-BE49-F238E27FC236}">
                <a16:creationId xmlns:a16="http://schemas.microsoft.com/office/drawing/2014/main" id="{DDF83349-F068-408A-A72F-D98AC6C4098F}"/>
              </a:ext>
            </a:extLst>
          </p:cNvPr>
          <p:cNvSpPr>
            <a:spLocks xmlns:a="http://schemas.openxmlformats.org/drawingml/2006/main" noGrp="1"/>
          </p:cNvSpPr>
          <p:nvPr/>
        </p:nvSpPr>
        <p:spPr>
          <a:xfrm xmlns:a="http://schemas.openxmlformats.org/drawingml/2006/main">
            <a:off x="838200" y="3781425"/>
            <a:ext cx="47815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Our AI QA experts investigate important journeys and edge cases with CARBON and complementary tools. Your team gets actionable findings and evidence.</a:t>
            </a:r>
          </a:p>
        </p:txBody>
      </p:sp>
      <p:sp>
        <p:nvSpPr>
          <p:cNvPr id="11" name="">
            <a:extLst xmlns:a="http://schemas.openxmlformats.org/drawingml/2006/main">
              <a:ext uri="{FF2B5EF4-FFF2-40B4-BE49-F238E27FC236}">
                <a16:creationId xmlns:a16="http://schemas.microsoft.com/office/drawing/2014/main" id="{02AAA017-6BAD-45C5-91FF-4A137189FBC6}"/>
              </a:ext>
            </a:extLst>
          </p:cNvPr>
          <p:cNvSpPr>
            <a:spLocks xmlns:a="http://schemas.openxmlformats.org/drawingml/2006/main" noGrp="1"/>
          </p:cNvSpPr>
          <p:nvPr/>
        </p:nvSpPr>
        <p:spPr>
          <a:xfrm xmlns:a="http://schemas.openxmlformats.org/drawingml/2006/main">
            <a:off x="6343650" y="3219450"/>
            <a:ext cx="50101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Skills your team can keep</a:t>
            </a:r>
          </a:p>
        </p:txBody>
      </p:sp>
      <p:sp>
        <p:nvSpPr>
          <p:cNvPr id="12" name="">
            <a:extLst xmlns:a="http://schemas.openxmlformats.org/drawingml/2006/main">
              <a:ext uri="{FF2B5EF4-FFF2-40B4-BE49-F238E27FC236}">
                <a16:creationId xmlns:a16="http://schemas.microsoft.com/office/drawing/2014/main" id="{04FAFC38-E0D5-4DFE-8FF2-3137CF42D960}"/>
              </a:ext>
            </a:extLst>
          </p:cNvPr>
          <p:cNvSpPr>
            <a:spLocks xmlns:a="http://schemas.openxmlformats.org/drawingml/2006/main" noGrp="1"/>
          </p:cNvSpPr>
          <p:nvPr/>
        </p:nvSpPr>
        <p:spPr>
          <a:xfrm xmlns:a="http://schemas.openxmlformats.org/drawingml/2006/main">
            <a:off x="6343650" y="3781425"/>
            <a:ext cx="50101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Build your team’s skills through guided setup, live testing sessions and practical coaching. Learn to use tools like CARBON in your own workflow.</a:t>
            </a:r>
          </a:p>
        </p:txBody>
      </p:sp>
      <p:sp>
        <p:nvSpPr>
          <p:cNvPr id="13" name="">
            <a:extLst xmlns:a="http://schemas.openxmlformats.org/drawingml/2006/main">
              <a:ext uri="{FF2B5EF4-FFF2-40B4-BE49-F238E27FC236}">
                <a16:creationId xmlns:a16="http://schemas.microsoft.com/office/drawing/2014/main" id="{E65809DF-3EA0-4A1F-B9AC-2FE1F29E0C80}"/>
              </a:ext>
            </a:extLst>
          </p:cNvPr>
          <p:cNvSpPr>
            <a:spLocks xmlns:a="http://schemas.openxmlformats.org/drawingml/2006/main" noGrp="1"/>
          </p:cNvSpPr>
          <p:nvPr/>
        </p:nvSpPr>
        <p:spPr>
          <a:xfrm xmlns:a="http://schemas.openxmlformats.org/drawingml/2006/main">
            <a:off x="609600" y="5543550"/>
            <a:ext cx="8286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Hands-on support, coaching, or both</a:t>
            </a:r>
          </a:p>
        </p:txBody>
      </p:sp>
      <p:sp>
        <p:nvSpPr>
          <p:cNvPr id="14" name="">
            <a:extLst xmlns:a="http://schemas.openxmlformats.org/drawingml/2006/main">
              <a:ext uri="{FF2B5EF4-FFF2-40B4-BE49-F238E27FC236}">
                <a16:creationId xmlns:a16="http://schemas.microsoft.com/office/drawing/2014/main" id="{D7047DE9-6E07-40ED-A6F1-228201B52E43}"/>
              </a:ext>
            </a:extLst>
          </p:cNvPr>
          <p:cNvSpPr>
            <a:spLocks xmlns:a="http://schemas.openxmlformats.org/drawingml/2006/main" noGrp="1"/>
          </p:cNvSpPr>
          <p:nvPr/>
        </p:nvSpPr>
        <p:spPr>
          <a:xfrm xmlns:a="http://schemas.openxmlformats.org/drawingml/2006/main">
            <a:off x="9144000" y="5553075"/>
            <a:ext cx="24384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A9C2BD"/>
                </a:solidFill>
                <a:latin typeface="Helvetica Neue"/>
                <a:ea typeface="Helvetica Neue"/>
                <a:cs typeface="Helvetica Neue"/>
              </a:defRPr>
            </a:pPr>
            <a:r>
              <a:rPr sz="2025" b="1">
                <a:solidFill>
                  <a:srgbClr val="A9C2BD"/>
                </a:solidFill>
                <a:latin typeface="Helvetica Neue"/>
                <a:ea typeface="Helvetica Neue"/>
                <a:cs typeface="Helvetica Neue"/>
              </a:rPr>
              <a:t>icebergqa.com</a:t>
            </a:r>
          </a:p>
        </p:txBody>
      </p:sp>
      <p:sp>
        <p:nvSpPr>
          <p:cNvPr id="15" name="">
            <a:extLst xmlns:a="http://schemas.openxmlformats.org/drawingml/2006/main">
              <a:ext uri="{FF2B5EF4-FFF2-40B4-BE49-F238E27FC236}">
                <a16:creationId xmlns:a16="http://schemas.microsoft.com/office/drawing/2014/main" id="{BF99F35A-1286-472B-B731-675D44B93F16}"/>
              </a:ext>
            </a:extLst>
          </p:cNvPr>
          <p:cNvSpPr>
            <a:spLocks xmlns:a="http://schemas.openxmlformats.org/drawingml/2006/main" noGrp="1"/>
          </p:cNvSpPr>
          <p:nvPr/>
        </p:nvSpPr>
        <p:spPr>
          <a:xfrm xmlns:a="http://schemas.openxmlformats.org/drawingml/2006/main">
            <a:off x="609600" y="64293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Iceberg QA  /  AI QA expertise for your team</a:t>
            </a:r>
          </a:p>
        </p:txBody>
      </p:sp>
      <p:sp>
        <p:nvSpPr>
          <p:cNvPr id="16" name="">
            <a:extLst xmlns:a="http://schemas.openxmlformats.org/drawingml/2006/main">
              <a:ext uri="{FF2B5EF4-FFF2-40B4-BE49-F238E27FC236}">
                <a16:creationId xmlns:a16="http://schemas.microsoft.com/office/drawing/2014/main" id="{F8AC99BB-0E82-437C-B665-2B0BF4EA9AFB}"/>
              </a:ext>
            </a:extLst>
          </p:cNvPr>
          <p:cNvSpPr>
            <a:spLocks xmlns:a="http://schemas.openxmlformats.org/drawingml/2006/main" noGrp="1"/>
          </p:cNvSpPr>
          <p:nvPr/>
        </p:nvSpPr>
        <p:spPr>
          <a:xfrm xmlns:a="http://schemas.openxmlformats.org/drawingml/2006/main">
            <a:off x="11049000" y="64293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02</a:t>
            </a:r>
          </a:p>
        </p:txBody>
      </p:sp>
    </p:spTree>
    <p:extLst>
      <p:ext uri="{BB962C8B-B14F-4D97-AF65-F5344CB8AC3E}">
        <p14:creationId xmlns:p14="http://schemas.microsoft.com/office/powerpoint/2010/main" val="580744617"/>
      </p:ext>
    </p:extLst>
  </p:cSld>
</p:sld>
</file>

<file path=ppt/slides/slide3.xml><?xml version="1.0" encoding="utf-8"?>
<p:sld xmlns:p="http://schemas.openxmlformats.org/presentationml/2006/main">
  <p:cSld>
    <p:bg>
      <p:bgPr>
        <a:solidFill xmlns:a="http://schemas.openxmlformats.org/drawingml/2006/main">
          <a:srgbClr val="080A09"/>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C5E6336C-5D22-4F27-8CDD-1AFC1CE48A52}"/>
              </a:ext>
            </a:extLst>
          </p:cNvPr>
          <p:cNvSpPr>
            <a:spLocks xmlns:a="http://schemas.openxmlformats.org/drawingml/2006/main" noGrp="1"/>
          </p:cNvSpPr>
          <p:nvPr/>
        </p:nvSpPr>
        <p:spPr>
          <a:xfrm xmlns:a="http://schemas.openxmlformats.org/drawingml/2006/main">
            <a:off x="609600" y="3238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C9AA52"/>
                </a:solidFill>
                <a:latin typeface="Helvetica Neue"/>
                <a:ea typeface="Helvetica Neue"/>
                <a:cs typeface="Helvetica Neue"/>
              </a:defRPr>
            </a:pPr>
            <a:r>
              <a:rPr sz="1350" b="1">
                <a:solidFill>
                  <a:srgbClr val="C9AA52"/>
                </a:solidFill>
                <a:latin typeface="Helvetica Neue"/>
                <a:ea typeface="Helvetica Neue"/>
                <a:cs typeface="Helvetica Neue"/>
              </a:rPr>
              <a:t>PEOPLE AND TOOLS</a:t>
            </a:r>
          </a:p>
        </p:txBody>
      </p:sp>
      <p:sp>
        <p:nvSpPr>
          <p:cNvPr id="2" name="">
            <a:extLst xmlns:a="http://schemas.openxmlformats.org/drawingml/2006/main">
              <a:ext uri="{FF2B5EF4-FFF2-40B4-BE49-F238E27FC236}">
                <a16:creationId xmlns:a16="http://schemas.microsoft.com/office/drawing/2014/main" id="{5FB2FBF7-1323-4CFF-BBB3-8BAA68EF7C95}"/>
              </a:ext>
            </a:extLst>
          </p:cNvPr>
          <p:cNvSpPr>
            <a:spLocks xmlns:a="http://schemas.openxmlformats.org/drawingml/2006/main" noGrp="1"/>
          </p:cNvSpPr>
          <p:nvPr/>
        </p:nvSpPr>
        <p:spPr>
          <a:xfrm xmlns:a="http://schemas.openxmlformats.org/drawingml/2006/main">
            <a:off x="609600" y="838200"/>
            <a:ext cx="109728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75" b="1">
                <a:solidFill>
                  <a:srgbClr val="F5F6F2"/>
                </a:solidFill>
                <a:latin typeface="Helvetica Neue"/>
                <a:ea typeface="Helvetica Neue"/>
                <a:cs typeface="Helvetica Neue"/>
              </a:defRPr>
            </a:pPr>
            <a:r>
              <a:rPr sz="3675" b="1">
                <a:solidFill>
                  <a:srgbClr val="F5F6F2"/>
                </a:solidFill>
                <a:latin typeface="Helvetica Neue"/>
                <a:ea typeface="Helvetica Neue"/>
                <a:cs typeface="Helvetica Neue"/>
              </a:rPr>
              <a:t>Iceberg QA leads. CARBON supports the work.</a:t>
            </a:r>
          </a:p>
        </p:txBody>
      </p:sp>
      <p:sp>
        <p:nvSpPr>
          <p:cNvPr id="3" name="">
            <a:extLst xmlns:a="http://schemas.openxmlformats.org/drawingml/2006/main">
              <a:ext uri="{FF2B5EF4-FFF2-40B4-BE49-F238E27FC236}">
                <a16:creationId xmlns:a16="http://schemas.microsoft.com/office/drawing/2014/main" id="{50D748A0-F086-43D5-BBC6-298C7FD65240}"/>
              </a:ext>
            </a:extLst>
          </p:cNvPr>
          <p:cNvSpPr>
            <a:spLocks xmlns:a="http://schemas.openxmlformats.org/drawingml/2006/main" noGrp="1"/>
          </p:cNvSpPr>
          <p:nvPr/>
        </p:nvSpPr>
        <p:spPr>
          <a:xfrm xmlns:a="http://schemas.openxmlformats.org/drawingml/2006/main">
            <a:off x="609600" y="64293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Iceberg QA  /  AI QA expertise for your team</a:t>
            </a:r>
          </a:p>
        </p:txBody>
      </p:sp>
      <p:sp>
        <p:nvSpPr>
          <p:cNvPr id="4" name="">
            <a:extLst xmlns:a="http://schemas.openxmlformats.org/drawingml/2006/main">
              <a:ext uri="{FF2B5EF4-FFF2-40B4-BE49-F238E27FC236}">
                <a16:creationId xmlns:a16="http://schemas.microsoft.com/office/drawing/2014/main" id="{EB95ACD6-7D34-4A90-BA08-A341A96CF45C}"/>
              </a:ext>
            </a:extLst>
          </p:cNvPr>
          <p:cNvSpPr>
            <a:spLocks xmlns:a="http://schemas.openxmlformats.org/drawingml/2006/main" noGrp="1"/>
          </p:cNvSpPr>
          <p:nvPr/>
        </p:nvSpPr>
        <p:spPr>
          <a:xfrm xmlns:a="http://schemas.openxmlformats.org/drawingml/2006/main">
            <a:off x="11049000" y="64293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03</a:t>
            </a:r>
          </a:p>
        </p:txBody>
      </p:sp>
      <p:sp>
        <p:nvSpPr>
          <p:cNvPr id="5" name="">
            <a:extLst xmlns:a="http://schemas.openxmlformats.org/drawingml/2006/main">
              <a:ext uri="{FF2B5EF4-FFF2-40B4-BE49-F238E27FC236}">
                <a16:creationId xmlns:a16="http://schemas.microsoft.com/office/drawing/2014/main" id="{99323FD2-2B51-4BD7-AA02-088E0014F635}"/>
              </a:ext>
            </a:extLst>
          </p:cNvPr>
          <p:cNvSpPr>
            <a:spLocks xmlns:a="http://schemas.openxmlformats.org/drawingml/2006/main" noGrp="1"/>
          </p:cNvSpPr>
          <p:nvPr/>
        </p:nvSpPr>
        <p:spPr>
          <a:xfrm xmlns:a="http://schemas.openxmlformats.org/drawingml/2006/main">
            <a:off x="609600" y="2381250"/>
            <a:ext cx="3190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Iceberg QA experts</a:t>
            </a:r>
          </a:p>
        </p:txBody>
      </p:sp>
      <p:sp>
        <p:nvSpPr>
          <p:cNvPr id="6" name="">
            <a:extLst xmlns:a="http://schemas.openxmlformats.org/drawingml/2006/main">
              <a:ext uri="{FF2B5EF4-FFF2-40B4-BE49-F238E27FC236}">
                <a16:creationId xmlns:a16="http://schemas.microsoft.com/office/drawing/2014/main" id="{33AC99D3-1A62-4769-A0AE-AF090B524B65}"/>
              </a:ext>
            </a:extLst>
          </p:cNvPr>
          <p:cNvSpPr>
            <a:spLocks xmlns:a="http://schemas.openxmlformats.org/drawingml/2006/main" noGrp="1"/>
          </p:cNvSpPr>
          <p:nvPr/>
        </p:nvSpPr>
        <p:spPr>
          <a:xfrm xmlns:a="http://schemas.openxmlformats.org/drawingml/2006/main">
            <a:off x="609600" y="2867025"/>
            <a:ext cx="31908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Test design, exploratory judgment and hands-on coaching</a:t>
            </a:r>
          </a:p>
        </p:txBody>
      </p:sp>
      <p:sp>
        <p:nvSpPr>
          <p:cNvPr id="7" name="">
            <a:extLst xmlns:a="http://schemas.openxmlformats.org/drawingml/2006/main">
              <a:ext uri="{FF2B5EF4-FFF2-40B4-BE49-F238E27FC236}">
                <a16:creationId xmlns:a16="http://schemas.microsoft.com/office/drawing/2014/main" id="{1C99E3D2-89D3-47C4-93E7-9B94C3F4FB4D}"/>
              </a:ext>
            </a:extLst>
          </p:cNvPr>
          <p:cNvSpPr>
            <a:spLocks xmlns:a="http://schemas.openxmlformats.org/drawingml/2006/main" noGrp="1"/>
          </p:cNvSpPr>
          <p:nvPr/>
        </p:nvSpPr>
        <p:spPr>
          <a:xfrm xmlns:a="http://schemas.openxmlformats.org/drawingml/2006/main">
            <a:off x="4476750" y="2381250"/>
            <a:ext cx="3190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The CARBON harness</a:t>
            </a:r>
          </a:p>
        </p:txBody>
      </p:sp>
      <p:sp>
        <p:nvSpPr>
          <p:cNvPr id="8" name="">
            <a:extLst xmlns:a="http://schemas.openxmlformats.org/drawingml/2006/main">
              <a:ext uri="{FF2B5EF4-FFF2-40B4-BE49-F238E27FC236}">
                <a16:creationId xmlns:a16="http://schemas.microsoft.com/office/drawing/2014/main" id="{8C31D8FE-2ABC-46EA-8598-D1AFD08BCF45}"/>
              </a:ext>
            </a:extLst>
          </p:cNvPr>
          <p:cNvSpPr>
            <a:spLocks xmlns:a="http://schemas.openxmlformats.org/drawingml/2006/main" noGrp="1"/>
          </p:cNvSpPr>
          <p:nvPr/>
        </p:nvSpPr>
        <p:spPr>
          <a:xfrm xmlns:a="http://schemas.openxmlformats.org/drawingml/2006/main">
            <a:off x="4476750" y="2867025"/>
            <a:ext cx="31908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Risk-based workflows, specialist perspectives and saved evidence</a:t>
            </a:r>
          </a:p>
        </p:txBody>
      </p:sp>
      <p:sp>
        <p:nvSpPr>
          <p:cNvPr id="9" name="">
            <a:extLst xmlns:a="http://schemas.openxmlformats.org/drawingml/2006/main">
              <a:ext uri="{FF2B5EF4-FFF2-40B4-BE49-F238E27FC236}">
                <a16:creationId xmlns:a16="http://schemas.microsoft.com/office/drawing/2014/main" id="{B1F98778-22ED-4978-A9EF-91FF66CA231F}"/>
              </a:ext>
            </a:extLst>
          </p:cNvPr>
          <p:cNvSpPr>
            <a:spLocks xmlns:a="http://schemas.openxmlformats.org/drawingml/2006/main" noGrp="1"/>
          </p:cNvSpPr>
          <p:nvPr/>
        </p:nvSpPr>
        <p:spPr>
          <a:xfrm xmlns:a="http://schemas.openxmlformats.org/drawingml/2006/main">
            <a:off x="8343900" y="2381250"/>
            <a:ext cx="3190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Your product team</a:t>
            </a:r>
          </a:p>
        </p:txBody>
      </p:sp>
      <p:sp>
        <p:nvSpPr>
          <p:cNvPr id="10" name="">
            <a:extLst xmlns:a="http://schemas.openxmlformats.org/drawingml/2006/main">
              <a:ext uri="{FF2B5EF4-FFF2-40B4-BE49-F238E27FC236}">
                <a16:creationId xmlns:a16="http://schemas.microsoft.com/office/drawing/2014/main" id="{08BF84BC-01A9-47E7-9C31-9AF0200C796C}"/>
              </a:ext>
            </a:extLst>
          </p:cNvPr>
          <p:cNvSpPr>
            <a:spLocks xmlns:a="http://schemas.openxmlformats.org/drawingml/2006/main" noGrp="1"/>
          </p:cNvSpPr>
          <p:nvPr/>
        </p:nvSpPr>
        <p:spPr>
          <a:xfrm xmlns:a="http://schemas.openxmlformats.org/drawingml/2006/main">
            <a:off x="8343900" y="2867025"/>
            <a:ext cx="31908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Customer intent, priorities, acceptable risk and release ownership</a:t>
            </a:r>
          </a:p>
        </p:txBody>
      </p:sp>
      <p:sp>
        <p:nvSpPr>
          <p:cNvPr id="11" name="">
            <a:extLst xmlns:a="http://schemas.openxmlformats.org/drawingml/2006/main">
              <a:ext uri="{FF2B5EF4-FFF2-40B4-BE49-F238E27FC236}">
                <a16:creationId xmlns:a16="http://schemas.microsoft.com/office/drawing/2014/main" id="{90676DBD-9EC6-45A3-B46A-7463C2452677}"/>
              </a:ext>
            </a:extLst>
          </p:cNvPr>
          <p:cNvSpPr>
            <a:spLocks xmlns:a="http://schemas.openxmlformats.org/drawingml/2006/main" noGrp="1"/>
          </p:cNvSpPr>
          <p:nvPr/>
        </p:nvSpPr>
        <p:spPr>
          <a:xfrm xmlns:a="http://schemas.openxmlformats.org/drawingml/2006/main">
            <a:off x="609600" y="4953000"/>
            <a:ext cx="109061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A9CDBB"/>
                </a:solidFill>
                <a:latin typeface="Helvetica Neue"/>
                <a:ea typeface="Helvetica Neue"/>
                <a:cs typeface="Helvetica Neue"/>
              </a:defRPr>
            </a:pPr>
            <a:r>
              <a:rPr sz="2100" b="0">
                <a:solidFill>
                  <a:srgbClr val="A9CDBB"/>
                </a:solidFill>
                <a:latin typeface="Helvetica Neue"/>
                <a:ea typeface="Helvetica Neue"/>
                <a:cs typeface="Helvetica Neue"/>
              </a:rPr>
              <a:t>CARBON works inside compatible coding agents such as Claude Code, Codex and Cursor.</a:t>
            </a:r>
          </a:p>
        </p:txBody>
      </p:sp>
    </p:spTree>
    <p:extLst>
      <p:ext uri="{BB962C8B-B14F-4D97-AF65-F5344CB8AC3E}">
        <p14:creationId xmlns:p14="http://schemas.microsoft.com/office/powerpoint/2010/main" val="675994012"/>
      </p:ext>
    </p:extLst>
  </p:cSld>
</p:sld>
</file>

<file path=ppt/slides/slide4.xml><?xml version="1.0" encoding="utf-8"?>
<p:sld xmlns:p="http://schemas.openxmlformats.org/presentationml/2006/main">
  <p:cSld>
    <p:bg>
      <p:bgPr>
        <a:solidFill xmlns:a="http://schemas.openxmlformats.org/drawingml/2006/main">
          <a:srgbClr val="080A09"/>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828322A-94DC-4342-BCAE-2D014C913524}"/>
              </a:ext>
            </a:extLst>
          </p:cNvPr>
          <p:cNvSpPr>
            <a:spLocks xmlns:a="http://schemas.openxmlformats.org/drawingml/2006/main" noGrp="1"/>
          </p:cNvSpPr>
          <p:nvPr/>
        </p:nvSpPr>
        <p:spPr>
          <a:xfrm xmlns:a="http://schemas.openxmlformats.org/drawingml/2006/main">
            <a:off x="609600" y="3238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C9AA52"/>
                </a:solidFill>
                <a:latin typeface="Helvetica Neue"/>
                <a:ea typeface="Helvetica Neue"/>
                <a:cs typeface="Helvetica Neue"/>
              </a:defRPr>
            </a:pPr>
            <a:r>
              <a:rPr sz="1350" b="1">
                <a:solidFill>
                  <a:srgbClr val="C9AA52"/>
                </a:solidFill>
                <a:latin typeface="Helvetica Neue"/>
                <a:ea typeface="Helvetica Neue"/>
                <a:cs typeface="Helvetica Neue"/>
              </a:rPr>
              <a:t>WORKING WITH YOUR TEAM</a:t>
            </a:r>
          </a:p>
        </p:txBody>
      </p:sp>
      <p:sp>
        <p:nvSpPr>
          <p:cNvPr id="2" name="">
            <a:extLst xmlns:a="http://schemas.openxmlformats.org/drawingml/2006/main">
              <a:ext uri="{FF2B5EF4-FFF2-40B4-BE49-F238E27FC236}">
                <a16:creationId xmlns:a16="http://schemas.microsoft.com/office/drawing/2014/main" id="{43B6B4F1-1A88-4ECC-8D0E-874A9AB86AB0}"/>
              </a:ext>
            </a:extLst>
          </p:cNvPr>
          <p:cNvSpPr>
            <a:spLocks xmlns:a="http://schemas.openxmlformats.org/drawingml/2006/main" noGrp="1"/>
          </p:cNvSpPr>
          <p:nvPr/>
        </p:nvSpPr>
        <p:spPr>
          <a:xfrm xmlns:a="http://schemas.openxmlformats.org/drawingml/2006/main">
            <a:off x="609600" y="838200"/>
            <a:ext cx="109728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75" b="1">
                <a:solidFill>
                  <a:srgbClr val="F5F6F2"/>
                </a:solidFill>
                <a:latin typeface="Helvetica Neue"/>
                <a:ea typeface="Helvetica Neue"/>
                <a:cs typeface="Helvetica Neue"/>
              </a:defRPr>
            </a:pPr>
            <a:r>
              <a:rPr sz="3675" b="1">
                <a:solidFill>
                  <a:srgbClr val="F5F6F2"/>
                </a:solidFill>
                <a:latin typeface="Helvetica Neue"/>
                <a:ea typeface="Helvetica Neue"/>
                <a:cs typeface="Helvetica Neue"/>
              </a:rPr>
              <a:t>Expert help across the delivery team</a:t>
            </a:r>
          </a:p>
        </p:txBody>
      </p:sp>
      <p:sp>
        <p:nvSpPr>
          <p:cNvPr id="3" name="">
            <a:extLst xmlns:a="http://schemas.openxmlformats.org/drawingml/2006/main">
              <a:ext uri="{FF2B5EF4-FFF2-40B4-BE49-F238E27FC236}">
                <a16:creationId xmlns:a16="http://schemas.microsoft.com/office/drawing/2014/main" id="{E3143C15-9104-4626-A7A2-CF8540F29D37}"/>
              </a:ext>
            </a:extLst>
          </p:cNvPr>
          <p:cNvSpPr>
            <a:spLocks xmlns:a="http://schemas.openxmlformats.org/drawingml/2006/main" noGrp="1"/>
          </p:cNvSpPr>
          <p:nvPr/>
        </p:nvSpPr>
        <p:spPr>
          <a:xfrm xmlns:a="http://schemas.openxmlformats.org/drawingml/2006/main">
            <a:off x="609600" y="64293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Iceberg QA  /  AI QA expertise for your team</a:t>
            </a:r>
          </a:p>
        </p:txBody>
      </p:sp>
      <p:sp>
        <p:nvSpPr>
          <p:cNvPr id="4" name="">
            <a:extLst xmlns:a="http://schemas.openxmlformats.org/drawingml/2006/main">
              <a:ext uri="{FF2B5EF4-FFF2-40B4-BE49-F238E27FC236}">
                <a16:creationId xmlns:a16="http://schemas.microsoft.com/office/drawing/2014/main" id="{7A285A03-A2A0-4F4F-9742-22E9A1E78866}"/>
              </a:ext>
            </a:extLst>
          </p:cNvPr>
          <p:cNvSpPr>
            <a:spLocks xmlns:a="http://schemas.openxmlformats.org/drawingml/2006/main" noGrp="1"/>
          </p:cNvSpPr>
          <p:nvPr/>
        </p:nvSpPr>
        <p:spPr>
          <a:xfrm xmlns:a="http://schemas.openxmlformats.org/drawingml/2006/main">
            <a:off x="11049000" y="64293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04</a:t>
            </a:r>
          </a:p>
        </p:txBody>
      </p:sp>
      <p:sp>
        <p:nvSpPr>
          <p:cNvPr id="5" name="">
            <a:extLst xmlns:a="http://schemas.openxmlformats.org/drawingml/2006/main">
              <a:ext uri="{FF2B5EF4-FFF2-40B4-BE49-F238E27FC236}">
                <a16:creationId xmlns:a16="http://schemas.microsoft.com/office/drawing/2014/main" id="{69F37894-963C-47D0-9170-B0C8F776274E}"/>
              </a:ext>
            </a:extLst>
          </p:cNvPr>
          <p:cNvSpPr>
            <a:spLocks xmlns:a="http://schemas.openxmlformats.org/drawingml/2006/main" noGrp="1"/>
          </p:cNvSpPr>
          <p:nvPr/>
        </p:nvSpPr>
        <p:spPr>
          <a:xfrm xmlns:a="http://schemas.openxmlformats.org/drawingml/2006/main">
            <a:off x="609600" y="2095500"/>
            <a:ext cx="5143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Developers</a:t>
            </a:r>
          </a:p>
        </p:txBody>
      </p:sp>
      <p:sp>
        <p:nvSpPr>
          <p:cNvPr id="6" name="">
            <a:extLst xmlns:a="http://schemas.openxmlformats.org/drawingml/2006/main">
              <a:ext uri="{FF2B5EF4-FFF2-40B4-BE49-F238E27FC236}">
                <a16:creationId xmlns:a16="http://schemas.microsoft.com/office/drawing/2014/main" id="{7C1C7326-3F52-4604-9FA4-C202752FF3D0}"/>
              </a:ext>
            </a:extLst>
          </p:cNvPr>
          <p:cNvSpPr>
            <a:spLocks xmlns:a="http://schemas.openxmlformats.org/drawingml/2006/main" noGrp="1"/>
          </p:cNvSpPr>
          <p:nvPr/>
        </p:nvSpPr>
        <p:spPr>
          <a:xfrm xmlns:a="http://schemas.openxmlformats.org/drawingml/2006/main">
            <a:off x="609600" y="2581275"/>
            <a:ext cx="51435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Work from reproducible findings and verify focused fixes.</a:t>
            </a:r>
          </a:p>
        </p:txBody>
      </p:sp>
      <p:sp>
        <p:nvSpPr>
          <p:cNvPr id="7" name="">
            <a:extLst xmlns:a="http://schemas.openxmlformats.org/drawingml/2006/main">
              <a:ext uri="{FF2B5EF4-FFF2-40B4-BE49-F238E27FC236}">
                <a16:creationId xmlns:a16="http://schemas.microsoft.com/office/drawing/2014/main" id="{4BFD8D61-0062-4FAB-914C-08F09A2A9B05}"/>
              </a:ext>
            </a:extLst>
          </p:cNvPr>
          <p:cNvSpPr>
            <a:spLocks xmlns:a="http://schemas.openxmlformats.org/drawingml/2006/main" noGrp="1"/>
          </p:cNvSpPr>
          <p:nvPr/>
        </p:nvSpPr>
        <p:spPr>
          <a:xfrm xmlns:a="http://schemas.openxmlformats.org/drawingml/2006/main">
            <a:off x="6324600" y="2095500"/>
            <a:ext cx="5143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Testers / QA</a:t>
            </a:r>
          </a:p>
        </p:txBody>
      </p:sp>
      <p:sp>
        <p:nvSpPr>
          <p:cNvPr id="8" name="">
            <a:extLst xmlns:a="http://schemas.openxmlformats.org/drawingml/2006/main">
              <a:ext uri="{FF2B5EF4-FFF2-40B4-BE49-F238E27FC236}">
                <a16:creationId xmlns:a16="http://schemas.microsoft.com/office/drawing/2014/main" id="{4AC1F806-AD4E-47A0-8690-05E14B33AF09}"/>
              </a:ext>
            </a:extLst>
          </p:cNvPr>
          <p:cNvSpPr>
            <a:spLocks xmlns:a="http://schemas.openxmlformats.org/drawingml/2006/main" noGrp="1"/>
          </p:cNvSpPr>
          <p:nvPr/>
        </p:nvSpPr>
        <p:spPr>
          <a:xfrm xmlns:a="http://schemas.openxmlformats.org/drawingml/2006/main">
            <a:off x="6324600" y="2581275"/>
            <a:ext cx="51435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Pair with our experts to deepen exploration and test design.</a:t>
            </a:r>
          </a:p>
        </p:txBody>
      </p:sp>
      <p:sp>
        <p:nvSpPr>
          <p:cNvPr id="9" name="">
            <a:extLst xmlns:a="http://schemas.openxmlformats.org/drawingml/2006/main">
              <a:ext uri="{FF2B5EF4-FFF2-40B4-BE49-F238E27FC236}">
                <a16:creationId xmlns:a16="http://schemas.microsoft.com/office/drawing/2014/main" id="{1689F5EA-37CA-4A6B-9B79-EF355C30B39E}"/>
              </a:ext>
            </a:extLst>
          </p:cNvPr>
          <p:cNvSpPr>
            <a:spLocks xmlns:a="http://schemas.openxmlformats.org/drawingml/2006/main" noGrp="1"/>
          </p:cNvSpPr>
          <p:nvPr/>
        </p:nvSpPr>
        <p:spPr>
          <a:xfrm xmlns:a="http://schemas.openxmlformats.org/drawingml/2006/main">
            <a:off x="609600" y="3476625"/>
            <a:ext cx="5143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Business analysts</a:t>
            </a:r>
          </a:p>
        </p:txBody>
      </p:sp>
      <p:sp>
        <p:nvSpPr>
          <p:cNvPr id="10" name="">
            <a:extLst xmlns:a="http://schemas.openxmlformats.org/drawingml/2006/main">
              <a:ext uri="{FF2B5EF4-FFF2-40B4-BE49-F238E27FC236}">
                <a16:creationId xmlns:a16="http://schemas.microsoft.com/office/drawing/2014/main" id="{65DDD90C-8DBF-4A86-B340-50C08B928D04}"/>
              </a:ext>
            </a:extLst>
          </p:cNvPr>
          <p:cNvSpPr>
            <a:spLocks xmlns:a="http://schemas.openxmlformats.org/drawingml/2006/main" noGrp="1"/>
          </p:cNvSpPr>
          <p:nvPr/>
        </p:nvSpPr>
        <p:spPr>
          <a:xfrm xmlns:a="http://schemas.openxmlformats.org/drawingml/2006/main">
            <a:off x="609600" y="3962400"/>
            <a:ext cx="51435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Turn business intent and exceptions into testable expectations.</a:t>
            </a:r>
          </a:p>
        </p:txBody>
      </p:sp>
      <p:sp>
        <p:nvSpPr>
          <p:cNvPr id="11" name="">
            <a:extLst xmlns:a="http://schemas.openxmlformats.org/drawingml/2006/main">
              <a:ext uri="{FF2B5EF4-FFF2-40B4-BE49-F238E27FC236}">
                <a16:creationId xmlns:a16="http://schemas.microsoft.com/office/drawing/2014/main" id="{6BCC9343-7B00-4817-8E12-106814AD7F0C}"/>
              </a:ext>
            </a:extLst>
          </p:cNvPr>
          <p:cNvSpPr>
            <a:spLocks xmlns:a="http://schemas.openxmlformats.org/drawingml/2006/main" noGrp="1"/>
          </p:cNvSpPr>
          <p:nvPr/>
        </p:nvSpPr>
        <p:spPr>
          <a:xfrm xmlns:a="http://schemas.openxmlformats.org/drawingml/2006/main">
            <a:off x="6324600" y="3476625"/>
            <a:ext cx="5143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Architecture / SA</a:t>
            </a:r>
          </a:p>
        </p:txBody>
      </p:sp>
      <p:sp>
        <p:nvSpPr>
          <p:cNvPr id="12" name="">
            <a:extLst xmlns:a="http://schemas.openxmlformats.org/drawingml/2006/main">
              <a:ext uri="{FF2B5EF4-FFF2-40B4-BE49-F238E27FC236}">
                <a16:creationId xmlns:a16="http://schemas.microsoft.com/office/drawing/2014/main" id="{BC29F553-0120-47C5-ABC6-C1E7ED9E7A79}"/>
              </a:ext>
            </a:extLst>
          </p:cNvPr>
          <p:cNvSpPr>
            <a:spLocks xmlns:a="http://schemas.openxmlformats.org/drawingml/2006/main" noGrp="1"/>
          </p:cNvSpPr>
          <p:nvPr/>
        </p:nvSpPr>
        <p:spPr>
          <a:xfrm xmlns:a="http://schemas.openxmlformats.org/drawingml/2006/main">
            <a:off x="6324600" y="3962400"/>
            <a:ext cx="51435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Prioritize cross-service risks and failure recovery.</a:t>
            </a:r>
          </a:p>
        </p:txBody>
      </p:sp>
      <p:sp>
        <p:nvSpPr>
          <p:cNvPr id="13" name="">
            <a:extLst xmlns:a="http://schemas.openxmlformats.org/drawingml/2006/main">
              <a:ext uri="{FF2B5EF4-FFF2-40B4-BE49-F238E27FC236}">
                <a16:creationId xmlns:a16="http://schemas.microsoft.com/office/drawing/2014/main" id="{34B4D496-F403-4061-8B01-750027BD2E6A}"/>
              </a:ext>
            </a:extLst>
          </p:cNvPr>
          <p:cNvSpPr>
            <a:spLocks xmlns:a="http://schemas.openxmlformats.org/drawingml/2006/main" noGrp="1"/>
          </p:cNvSpPr>
          <p:nvPr/>
        </p:nvSpPr>
        <p:spPr>
          <a:xfrm xmlns:a="http://schemas.openxmlformats.org/drawingml/2006/main">
            <a:off x="609600" y="4857750"/>
            <a:ext cx="5143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Delivery / PC</a:t>
            </a:r>
          </a:p>
        </p:txBody>
      </p:sp>
      <p:sp>
        <p:nvSpPr>
          <p:cNvPr id="14" name="">
            <a:extLst xmlns:a="http://schemas.openxmlformats.org/drawingml/2006/main">
              <a:ext uri="{FF2B5EF4-FFF2-40B4-BE49-F238E27FC236}">
                <a16:creationId xmlns:a16="http://schemas.microsoft.com/office/drawing/2014/main" id="{D35F0E85-0455-45CE-8E2D-261D847B0C08}"/>
              </a:ext>
            </a:extLst>
          </p:cNvPr>
          <p:cNvSpPr>
            <a:spLocks xmlns:a="http://schemas.openxmlformats.org/drawingml/2006/main" noGrp="1"/>
          </p:cNvSpPr>
          <p:nvPr/>
        </p:nvSpPr>
        <p:spPr>
          <a:xfrm xmlns:a="http://schemas.openxmlformats.org/drawingml/2006/main">
            <a:off x="609600" y="5343525"/>
            <a:ext cx="51435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Coordinate findings, owners and the evidence still needed.</a:t>
            </a:r>
          </a:p>
        </p:txBody>
      </p:sp>
      <p:sp>
        <p:nvSpPr>
          <p:cNvPr id="15" name="">
            <a:extLst xmlns:a="http://schemas.openxmlformats.org/drawingml/2006/main">
              <a:ext uri="{FF2B5EF4-FFF2-40B4-BE49-F238E27FC236}">
                <a16:creationId xmlns:a16="http://schemas.microsoft.com/office/drawing/2014/main" id="{F1946D8A-C4E5-45F3-BFDD-5FBF63012161}"/>
              </a:ext>
            </a:extLst>
          </p:cNvPr>
          <p:cNvSpPr>
            <a:spLocks xmlns:a="http://schemas.openxmlformats.org/drawingml/2006/main" noGrp="1"/>
          </p:cNvSpPr>
          <p:nvPr/>
        </p:nvSpPr>
        <p:spPr>
          <a:xfrm xmlns:a="http://schemas.openxmlformats.org/drawingml/2006/main">
            <a:off x="6324600" y="4857750"/>
            <a:ext cx="5143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CTO / leadership</a:t>
            </a:r>
          </a:p>
        </p:txBody>
      </p:sp>
      <p:sp>
        <p:nvSpPr>
          <p:cNvPr id="16" name="">
            <a:extLst xmlns:a="http://schemas.openxmlformats.org/drawingml/2006/main">
              <a:ext uri="{FF2B5EF4-FFF2-40B4-BE49-F238E27FC236}">
                <a16:creationId xmlns:a16="http://schemas.microsoft.com/office/drawing/2014/main" id="{4C0A6C34-9105-483A-9DB7-AEC8D535791B}"/>
              </a:ext>
            </a:extLst>
          </p:cNvPr>
          <p:cNvSpPr>
            <a:spLocks xmlns:a="http://schemas.openxmlformats.org/drawingml/2006/main" noGrp="1"/>
          </p:cNvSpPr>
          <p:nvPr/>
        </p:nvSpPr>
        <p:spPr>
          <a:xfrm xmlns:a="http://schemas.openxmlformats.org/drawingml/2006/main">
            <a:off x="6324600" y="5343525"/>
            <a:ext cx="51435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Set boundaries and evaluate the value of AI-assisted QA.</a:t>
            </a:r>
          </a:p>
        </p:txBody>
      </p:sp>
    </p:spTree>
    <p:extLst>
      <p:ext uri="{BB962C8B-B14F-4D97-AF65-F5344CB8AC3E}">
        <p14:creationId xmlns:p14="http://schemas.microsoft.com/office/powerpoint/2010/main" val="1044750868"/>
      </p:ext>
    </p:extLst>
  </p:cSld>
</p:sld>
</file>

<file path=ppt/slides/slide5.xml><?xml version="1.0" encoding="utf-8"?>
<p:sld xmlns:p="http://schemas.openxmlformats.org/presentationml/2006/main">
  <p:cSld>
    <p:bg>
      <p:bgPr>
        <a:solidFill xmlns:a="http://schemas.openxmlformats.org/drawingml/2006/main">
          <a:srgbClr val="080A09"/>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ACDB673-4630-42BF-994D-5B40AE783A94}"/>
              </a:ext>
            </a:extLst>
          </p:cNvPr>
          <p:cNvSpPr>
            <a:spLocks xmlns:a="http://schemas.openxmlformats.org/drawingml/2006/main" noGrp="1"/>
          </p:cNvSpPr>
          <p:nvPr/>
        </p:nvSpPr>
        <p:spPr>
          <a:xfrm xmlns:a="http://schemas.openxmlformats.org/drawingml/2006/main">
            <a:off x="609600" y="3238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C9AA52"/>
                </a:solidFill>
                <a:latin typeface="Helvetica Neue"/>
                <a:ea typeface="Helvetica Neue"/>
                <a:cs typeface="Helvetica Neue"/>
              </a:defRPr>
            </a:pPr>
            <a:r>
              <a:rPr sz="1350" b="1">
                <a:solidFill>
                  <a:srgbClr val="C9AA52"/>
                </a:solidFill>
                <a:latin typeface="Helvetica Neue"/>
                <a:ea typeface="Helvetica Neue"/>
                <a:cs typeface="Helvetica Neue"/>
              </a:rPr>
              <a:t>OUR TESTING WORKFLOW</a:t>
            </a:r>
          </a:p>
        </p:txBody>
      </p:sp>
      <p:sp>
        <p:nvSpPr>
          <p:cNvPr id="2" name="">
            <a:extLst xmlns:a="http://schemas.openxmlformats.org/drawingml/2006/main">
              <a:ext uri="{FF2B5EF4-FFF2-40B4-BE49-F238E27FC236}">
                <a16:creationId xmlns:a16="http://schemas.microsoft.com/office/drawing/2014/main" id="{525AFF9A-DFEC-44B0-B97E-F99F644AEA69}"/>
              </a:ext>
            </a:extLst>
          </p:cNvPr>
          <p:cNvSpPr>
            <a:spLocks xmlns:a="http://schemas.openxmlformats.org/drawingml/2006/main" noGrp="1"/>
          </p:cNvSpPr>
          <p:nvPr/>
        </p:nvSpPr>
        <p:spPr>
          <a:xfrm xmlns:a="http://schemas.openxmlformats.org/drawingml/2006/main">
            <a:off x="609600" y="838200"/>
            <a:ext cx="109728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75" b="1">
                <a:solidFill>
                  <a:srgbClr val="F5F6F2"/>
                </a:solidFill>
                <a:latin typeface="Helvetica Neue"/>
                <a:ea typeface="Helvetica Neue"/>
                <a:cs typeface="Helvetica Neue"/>
              </a:defRPr>
            </a:pPr>
            <a:r>
              <a:rPr sz="3675" b="1">
                <a:solidFill>
                  <a:srgbClr val="F5F6F2"/>
                </a:solidFill>
                <a:latin typeface="Helvetica Neue"/>
                <a:ea typeface="Helvetica Neue"/>
                <a:cs typeface="Helvetica Neue"/>
              </a:rPr>
              <a:t>Experts direct a repeatable testing loop</a:t>
            </a:r>
          </a:p>
        </p:txBody>
      </p:sp>
      <p:sp>
        <p:nvSpPr>
          <p:cNvPr id="3" name="">
            <a:extLst xmlns:a="http://schemas.openxmlformats.org/drawingml/2006/main">
              <a:ext uri="{FF2B5EF4-FFF2-40B4-BE49-F238E27FC236}">
                <a16:creationId xmlns:a16="http://schemas.microsoft.com/office/drawing/2014/main" id="{3EED96C0-E061-47CA-B4D2-CBDA36B5ABA7}"/>
              </a:ext>
            </a:extLst>
          </p:cNvPr>
          <p:cNvSpPr>
            <a:spLocks xmlns:a="http://schemas.openxmlformats.org/drawingml/2006/main" noGrp="1"/>
          </p:cNvSpPr>
          <p:nvPr/>
        </p:nvSpPr>
        <p:spPr>
          <a:xfrm xmlns:a="http://schemas.openxmlformats.org/drawingml/2006/main">
            <a:off x="609600" y="64293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Iceberg QA  /  AI QA expertise for your team</a:t>
            </a:r>
          </a:p>
        </p:txBody>
      </p:sp>
      <p:sp>
        <p:nvSpPr>
          <p:cNvPr id="4" name="">
            <a:extLst xmlns:a="http://schemas.openxmlformats.org/drawingml/2006/main">
              <a:ext uri="{FF2B5EF4-FFF2-40B4-BE49-F238E27FC236}">
                <a16:creationId xmlns:a16="http://schemas.microsoft.com/office/drawing/2014/main" id="{B2B9D720-EC81-4C88-9867-B6C926F97D1A}"/>
              </a:ext>
            </a:extLst>
          </p:cNvPr>
          <p:cNvSpPr>
            <a:spLocks xmlns:a="http://schemas.openxmlformats.org/drawingml/2006/main" noGrp="1"/>
          </p:cNvSpPr>
          <p:nvPr/>
        </p:nvSpPr>
        <p:spPr>
          <a:xfrm xmlns:a="http://schemas.openxmlformats.org/drawingml/2006/main">
            <a:off x="11049000" y="64293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05</a:t>
            </a:r>
          </a:p>
        </p:txBody>
      </p:sp>
      <p:sp>
        <p:nvSpPr>
          <p:cNvPr id="5" name="">
            <a:extLst xmlns:a="http://schemas.openxmlformats.org/drawingml/2006/main">
              <a:ext uri="{FF2B5EF4-FFF2-40B4-BE49-F238E27FC236}">
                <a16:creationId xmlns:a16="http://schemas.microsoft.com/office/drawing/2014/main" id="{2442D6B0-CDF9-49B1-B86D-F891D51EE4DA}"/>
              </a:ext>
            </a:extLst>
          </p:cNvPr>
          <p:cNvSpPr>
            <a:spLocks xmlns:a="http://schemas.openxmlformats.org/drawingml/2006/main" noGrp="1"/>
          </p:cNvSpPr>
          <p:nvPr/>
        </p:nvSpPr>
        <p:spPr>
          <a:xfrm xmlns:a="http://schemas.openxmlformats.org/drawingml/2006/main">
            <a:off x="609600" y="2495550"/>
            <a:ext cx="2000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00" b="1">
                <a:solidFill>
                  <a:srgbClr val="FFAB65"/>
                </a:solidFill>
                <a:latin typeface="Helvetica Neue"/>
                <a:ea typeface="Helvetica Neue"/>
                <a:cs typeface="Helvetica Neue"/>
              </a:defRPr>
            </a:pPr>
            <a:r>
              <a:rPr sz="3600" b="1">
                <a:solidFill>
                  <a:srgbClr val="FFAB65"/>
                </a:solidFill>
                <a:latin typeface="Helvetica Neue"/>
                <a:ea typeface="Helvetica Neue"/>
                <a:cs typeface="Helvetica Neue"/>
              </a:rPr>
              <a:t>01</a:t>
            </a:r>
          </a:p>
        </p:txBody>
      </p:sp>
      <p:sp>
        <p:nvSpPr>
          <p:cNvPr id="6" name="">
            <a:extLst xmlns:a="http://schemas.openxmlformats.org/drawingml/2006/main">
              <a:ext uri="{FF2B5EF4-FFF2-40B4-BE49-F238E27FC236}">
                <a16:creationId xmlns:a16="http://schemas.microsoft.com/office/drawing/2014/main" id="{0D8CE9D4-32AC-4D9A-85AA-8ED9ADA982A5}"/>
              </a:ext>
            </a:extLst>
          </p:cNvPr>
          <p:cNvSpPr>
            <a:spLocks xmlns:a="http://schemas.openxmlformats.org/drawingml/2006/main" noGrp="1"/>
          </p:cNvSpPr>
          <p:nvPr/>
        </p:nvSpPr>
        <p:spPr>
          <a:xfrm xmlns:a="http://schemas.openxmlformats.org/drawingml/2006/main">
            <a:off x="609600" y="3324225"/>
            <a:ext cx="2000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Understand</a:t>
            </a:r>
          </a:p>
        </p:txBody>
      </p:sp>
      <p:sp>
        <p:nvSpPr>
          <p:cNvPr id="7" name="">
            <a:extLst xmlns:a="http://schemas.openxmlformats.org/drawingml/2006/main">
              <a:ext uri="{FF2B5EF4-FFF2-40B4-BE49-F238E27FC236}">
                <a16:creationId xmlns:a16="http://schemas.microsoft.com/office/drawing/2014/main" id="{A2578FF0-917B-4323-AE08-17B6A67E896F}"/>
              </a:ext>
            </a:extLst>
          </p:cNvPr>
          <p:cNvSpPr>
            <a:spLocks xmlns:a="http://schemas.openxmlformats.org/drawingml/2006/main" noGrp="1"/>
          </p:cNvSpPr>
          <p:nvPr/>
        </p:nvSpPr>
        <p:spPr>
          <a:xfrm xmlns:a="http://schemas.openxmlformats.org/drawingml/2006/main">
            <a:off x="609600" y="3886200"/>
            <a:ext cx="197167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Intent, code and existing tests</a:t>
            </a:r>
          </a:p>
        </p:txBody>
      </p:sp>
      <p:sp>
        <p:nvSpPr>
          <p:cNvPr id="8" name="">
            <a:extLst xmlns:a="http://schemas.openxmlformats.org/drawingml/2006/main">
              <a:ext uri="{FF2B5EF4-FFF2-40B4-BE49-F238E27FC236}">
                <a16:creationId xmlns:a16="http://schemas.microsoft.com/office/drawing/2014/main" id="{57C0781A-7E47-4EFE-A546-E94053448EFC}"/>
              </a:ext>
            </a:extLst>
          </p:cNvPr>
          <p:cNvSpPr>
            <a:spLocks xmlns:a="http://schemas.openxmlformats.org/drawingml/2006/main" noGrp="1"/>
          </p:cNvSpPr>
          <p:nvPr/>
        </p:nvSpPr>
        <p:spPr>
          <a:xfrm xmlns:a="http://schemas.openxmlformats.org/drawingml/2006/main">
            <a:off x="2847975" y="2495550"/>
            <a:ext cx="2000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00" b="1">
                <a:solidFill>
                  <a:srgbClr val="FFAB65"/>
                </a:solidFill>
                <a:latin typeface="Helvetica Neue"/>
                <a:ea typeface="Helvetica Neue"/>
                <a:cs typeface="Helvetica Neue"/>
              </a:defRPr>
            </a:pPr>
            <a:r>
              <a:rPr sz="3600" b="1">
                <a:solidFill>
                  <a:srgbClr val="FFAB65"/>
                </a:solidFill>
                <a:latin typeface="Helvetica Neue"/>
                <a:ea typeface="Helvetica Neue"/>
                <a:cs typeface="Helvetica Neue"/>
              </a:rPr>
              <a:t>02</a:t>
            </a:r>
          </a:p>
        </p:txBody>
      </p:sp>
      <p:sp>
        <p:nvSpPr>
          <p:cNvPr id="9" name="">
            <a:extLst xmlns:a="http://schemas.openxmlformats.org/drawingml/2006/main">
              <a:ext uri="{FF2B5EF4-FFF2-40B4-BE49-F238E27FC236}">
                <a16:creationId xmlns:a16="http://schemas.microsoft.com/office/drawing/2014/main" id="{91C11E5C-9C1E-4BB0-BAF7-2B26352B4C94}"/>
              </a:ext>
            </a:extLst>
          </p:cNvPr>
          <p:cNvSpPr>
            <a:spLocks xmlns:a="http://schemas.openxmlformats.org/drawingml/2006/main" noGrp="1"/>
          </p:cNvSpPr>
          <p:nvPr/>
        </p:nvSpPr>
        <p:spPr>
          <a:xfrm xmlns:a="http://schemas.openxmlformats.org/drawingml/2006/main">
            <a:off x="2847975" y="3324225"/>
            <a:ext cx="2000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Prioritize</a:t>
            </a:r>
          </a:p>
        </p:txBody>
      </p:sp>
      <p:sp>
        <p:nvSpPr>
          <p:cNvPr id="10" name="">
            <a:extLst xmlns:a="http://schemas.openxmlformats.org/drawingml/2006/main">
              <a:ext uri="{FF2B5EF4-FFF2-40B4-BE49-F238E27FC236}">
                <a16:creationId xmlns:a16="http://schemas.microsoft.com/office/drawing/2014/main" id="{EFCEA36E-2B3E-4765-8585-555E297CD93F}"/>
              </a:ext>
            </a:extLst>
          </p:cNvPr>
          <p:cNvSpPr>
            <a:spLocks xmlns:a="http://schemas.openxmlformats.org/drawingml/2006/main" noGrp="1"/>
          </p:cNvSpPr>
          <p:nvPr/>
        </p:nvSpPr>
        <p:spPr>
          <a:xfrm xmlns:a="http://schemas.openxmlformats.org/drawingml/2006/main">
            <a:off x="2847975" y="3886200"/>
            <a:ext cx="197167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Risk and important journeys</a:t>
            </a:r>
          </a:p>
        </p:txBody>
      </p:sp>
      <p:sp>
        <p:nvSpPr>
          <p:cNvPr id="11" name="">
            <a:extLst xmlns:a="http://schemas.openxmlformats.org/drawingml/2006/main">
              <a:ext uri="{FF2B5EF4-FFF2-40B4-BE49-F238E27FC236}">
                <a16:creationId xmlns:a16="http://schemas.microsoft.com/office/drawing/2014/main" id="{03D7067A-A52C-4C52-A77D-6AF2B1096E74}"/>
              </a:ext>
            </a:extLst>
          </p:cNvPr>
          <p:cNvSpPr>
            <a:spLocks xmlns:a="http://schemas.openxmlformats.org/drawingml/2006/main" noGrp="1"/>
          </p:cNvSpPr>
          <p:nvPr/>
        </p:nvSpPr>
        <p:spPr>
          <a:xfrm xmlns:a="http://schemas.openxmlformats.org/drawingml/2006/main">
            <a:off x="5086350" y="2495550"/>
            <a:ext cx="2000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00" b="1">
                <a:solidFill>
                  <a:srgbClr val="FFAB65"/>
                </a:solidFill>
                <a:latin typeface="Helvetica Neue"/>
                <a:ea typeface="Helvetica Neue"/>
                <a:cs typeface="Helvetica Neue"/>
              </a:defRPr>
            </a:pPr>
            <a:r>
              <a:rPr sz="3600" b="1">
                <a:solidFill>
                  <a:srgbClr val="FFAB65"/>
                </a:solidFill>
                <a:latin typeface="Helvetica Neue"/>
                <a:ea typeface="Helvetica Neue"/>
                <a:cs typeface="Helvetica Neue"/>
              </a:rPr>
              <a:t>03</a:t>
            </a:r>
          </a:p>
        </p:txBody>
      </p:sp>
      <p:sp>
        <p:nvSpPr>
          <p:cNvPr id="12" name="">
            <a:extLst xmlns:a="http://schemas.openxmlformats.org/drawingml/2006/main">
              <a:ext uri="{FF2B5EF4-FFF2-40B4-BE49-F238E27FC236}">
                <a16:creationId xmlns:a16="http://schemas.microsoft.com/office/drawing/2014/main" id="{14924464-8C0A-48F1-AAF2-74B0DE2FF8DD}"/>
              </a:ext>
            </a:extLst>
          </p:cNvPr>
          <p:cNvSpPr>
            <a:spLocks xmlns:a="http://schemas.openxmlformats.org/drawingml/2006/main" noGrp="1"/>
          </p:cNvSpPr>
          <p:nvPr/>
        </p:nvSpPr>
        <p:spPr>
          <a:xfrm xmlns:a="http://schemas.openxmlformats.org/drawingml/2006/main">
            <a:off x="5086350" y="3324225"/>
            <a:ext cx="2000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Exercise</a:t>
            </a:r>
          </a:p>
        </p:txBody>
      </p:sp>
      <p:sp>
        <p:nvSpPr>
          <p:cNvPr id="13" name="">
            <a:extLst xmlns:a="http://schemas.openxmlformats.org/drawingml/2006/main">
              <a:ext uri="{FF2B5EF4-FFF2-40B4-BE49-F238E27FC236}">
                <a16:creationId xmlns:a16="http://schemas.microsoft.com/office/drawing/2014/main" id="{0F1E0680-1A43-4DBF-862E-666A93D8F452}"/>
              </a:ext>
            </a:extLst>
          </p:cNvPr>
          <p:cNvSpPr>
            <a:spLocks xmlns:a="http://schemas.openxmlformats.org/drawingml/2006/main" noGrp="1"/>
          </p:cNvSpPr>
          <p:nvPr/>
        </p:nvSpPr>
        <p:spPr>
          <a:xfrm xmlns:a="http://schemas.openxmlformats.org/drawingml/2006/main">
            <a:off x="5086350" y="3886200"/>
            <a:ext cx="197167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Checks and exploratory behavior</a:t>
            </a:r>
          </a:p>
        </p:txBody>
      </p:sp>
      <p:sp>
        <p:nvSpPr>
          <p:cNvPr id="14" name="">
            <a:extLst xmlns:a="http://schemas.openxmlformats.org/drawingml/2006/main">
              <a:ext uri="{FF2B5EF4-FFF2-40B4-BE49-F238E27FC236}">
                <a16:creationId xmlns:a16="http://schemas.microsoft.com/office/drawing/2014/main" id="{60C97321-8EC9-4D17-8C4E-91F17D039BA7}"/>
              </a:ext>
            </a:extLst>
          </p:cNvPr>
          <p:cNvSpPr>
            <a:spLocks xmlns:a="http://schemas.openxmlformats.org/drawingml/2006/main" noGrp="1"/>
          </p:cNvSpPr>
          <p:nvPr/>
        </p:nvSpPr>
        <p:spPr>
          <a:xfrm xmlns:a="http://schemas.openxmlformats.org/drawingml/2006/main">
            <a:off x="7324725" y="2495550"/>
            <a:ext cx="2000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00" b="1">
                <a:solidFill>
                  <a:srgbClr val="FFAB65"/>
                </a:solidFill>
                <a:latin typeface="Helvetica Neue"/>
                <a:ea typeface="Helvetica Neue"/>
                <a:cs typeface="Helvetica Neue"/>
              </a:defRPr>
            </a:pPr>
            <a:r>
              <a:rPr sz="3600" b="1">
                <a:solidFill>
                  <a:srgbClr val="FFAB65"/>
                </a:solidFill>
                <a:latin typeface="Helvetica Neue"/>
                <a:ea typeface="Helvetica Neue"/>
                <a:cs typeface="Helvetica Neue"/>
              </a:rPr>
              <a:t>04</a:t>
            </a:r>
          </a:p>
        </p:txBody>
      </p:sp>
      <p:sp>
        <p:nvSpPr>
          <p:cNvPr id="15" name="">
            <a:extLst xmlns:a="http://schemas.openxmlformats.org/drawingml/2006/main">
              <a:ext uri="{FF2B5EF4-FFF2-40B4-BE49-F238E27FC236}">
                <a16:creationId xmlns:a16="http://schemas.microsoft.com/office/drawing/2014/main" id="{8AA8BC13-AA2E-4493-BB96-B2570BC8618D}"/>
              </a:ext>
            </a:extLst>
          </p:cNvPr>
          <p:cNvSpPr>
            <a:spLocks xmlns:a="http://schemas.openxmlformats.org/drawingml/2006/main" noGrp="1"/>
          </p:cNvSpPr>
          <p:nvPr/>
        </p:nvSpPr>
        <p:spPr>
          <a:xfrm xmlns:a="http://schemas.openxmlformats.org/drawingml/2006/main">
            <a:off x="7324725" y="3324225"/>
            <a:ext cx="2000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Explain</a:t>
            </a:r>
          </a:p>
        </p:txBody>
      </p:sp>
      <p:sp>
        <p:nvSpPr>
          <p:cNvPr id="16" name="">
            <a:extLst xmlns:a="http://schemas.openxmlformats.org/drawingml/2006/main">
              <a:ext uri="{FF2B5EF4-FFF2-40B4-BE49-F238E27FC236}">
                <a16:creationId xmlns:a16="http://schemas.microsoft.com/office/drawing/2014/main" id="{14CAAEF8-4A47-41C9-AD9A-A7BF22255D26}"/>
              </a:ext>
            </a:extLst>
          </p:cNvPr>
          <p:cNvSpPr>
            <a:spLocks xmlns:a="http://schemas.openxmlformats.org/drawingml/2006/main" noGrp="1"/>
          </p:cNvSpPr>
          <p:nvPr/>
        </p:nvSpPr>
        <p:spPr>
          <a:xfrm xmlns:a="http://schemas.openxmlformats.org/drawingml/2006/main">
            <a:off x="7324725" y="3886200"/>
            <a:ext cx="197167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Evidence, findings and gaps</a:t>
            </a:r>
          </a:p>
        </p:txBody>
      </p:sp>
      <p:sp>
        <p:nvSpPr>
          <p:cNvPr id="17" name="">
            <a:extLst xmlns:a="http://schemas.openxmlformats.org/drawingml/2006/main">
              <a:ext uri="{FF2B5EF4-FFF2-40B4-BE49-F238E27FC236}">
                <a16:creationId xmlns:a16="http://schemas.microsoft.com/office/drawing/2014/main" id="{D3A3960D-D830-460E-B76E-C285EB6482CC}"/>
              </a:ext>
            </a:extLst>
          </p:cNvPr>
          <p:cNvSpPr>
            <a:spLocks xmlns:a="http://schemas.openxmlformats.org/drawingml/2006/main" noGrp="1"/>
          </p:cNvSpPr>
          <p:nvPr/>
        </p:nvSpPr>
        <p:spPr>
          <a:xfrm xmlns:a="http://schemas.openxmlformats.org/drawingml/2006/main">
            <a:off x="9563100" y="2495550"/>
            <a:ext cx="2000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00" b="1">
                <a:solidFill>
                  <a:srgbClr val="FFAB65"/>
                </a:solidFill>
                <a:latin typeface="Helvetica Neue"/>
                <a:ea typeface="Helvetica Neue"/>
                <a:cs typeface="Helvetica Neue"/>
              </a:defRPr>
            </a:pPr>
            <a:r>
              <a:rPr sz="3600" b="1">
                <a:solidFill>
                  <a:srgbClr val="FFAB65"/>
                </a:solidFill>
                <a:latin typeface="Helvetica Neue"/>
                <a:ea typeface="Helvetica Neue"/>
                <a:cs typeface="Helvetica Neue"/>
              </a:rPr>
              <a:t>05</a:t>
            </a:r>
          </a:p>
        </p:txBody>
      </p:sp>
      <p:sp>
        <p:nvSpPr>
          <p:cNvPr id="18" name="">
            <a:extLst xmlns:a="http://schemas.openxmlformats.org/drawingml/2006/main">
              <a:ext uri="{FF2B5EF4-FFF2-40B4-BE49-F238E27FC236}">
                <a16:creationId xmlns:a16="http://schemas.microsoft.com/office/drawing/2014/main" id="{02E54DE3-C65C-4FCE-9AAF-15E7D479F262}"/>
              </a:ext>
            </a:extLst>
          </p:cNvPr>
          <p:cNvSpPr>
            <a:spLocks xmlns:a="http://schemas.openxmlformats.org/drawingml/2006/main" noGrp="1"/>
          </p:cNvSpPr>
          <p:nvPr/>
        </p:nvSpPr>
        <p:spPr>
          <a:xfrm xmlns:a="http://schemas.openxmlformats.org/drawingml/2006/main">
            <a:off x="9563100" y="3324225"/>
            <a:ext cx="2000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Continue</a:t>
            </a:r>
          </a:p>
        </p:txBody>
      </p:sp>
      <p:sp>
        <p:nvSpPr>
          <p:cNvPr id="19" name="">
            <a:extLst xmlns:a="http://schemas.openxmlformats.org/drawingml/2006/main">
              <a:ext uri="{FF2B5EF4-FFF2-40B4-BE49-F238E27FC236}">
                <a16:creationId xmlns:a16="http://schemas.microsoft.com/office/drawing/2014/main" id="{7F4D0667-AC2D-498A-A036-25E6E5E42ABA}"/>
              </a:ext>
            </a:extLst>
          </p:cNvPr>
          <p:cNvSpPr>
            <a:spLocks xmlns:a="http://schemas.openxmlformats.org/drawingml/2006/main" noGrp="1"/>
          </p:cNvSpPr>
          <p:nvPr/>
        </p:nvSpPr>
        <p:spPr>
          <a:xfrm xmlns:a="http://schemas.openxmlformats.org/drawingml/2006/main">
            <a:off x="9563100" y="3886200"/>
            <a:ext cx="197167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Retest or investigate the next risk</a:t>
            </a:r>
          </a:p>
        </p:txBody>
      </p:sp>
      <p:sp>
        <p:nvSpPr>
          <p:cNvPr id="20" name="">
            <a:extLst xmlns:a="http://schemas.openxmlformats.org/drawingml/2006/main">
              <a:ext uri="{FF2B5EF4-FFF2-40B4-BE49-F238E27FC236}">
                <a16:creationId xmlns:a16="http://schemas.microsoft.com/office/drawing/2014/main" id="{7185C5AC-D480-4C20-849C-7261F76FEB90}"/>
              </a:ext>
            </a:extLst>
          </p:cNvPr>
          <p:cNvSpPr>
            <a:spLocks xmlns:a="http://schemas.openxmlformats.org/drawingml/2006/main" noGrp="1"/>
          </p:cNvSpPr>
          <p:nvPr/>
        </p:nvSpPr>
        <p:spPr>
          <a:xfrm xmlns:a="http://schemas.openxmlformats.org/drawingml/2006/main">
            <a:off x="609600" y="5534025"/>
            <a:ext cx="10953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A9CDBB"/>
                </a:solidFill>
                <a:latin typeface="Helvetica Neue"/>
                <a:ea typeface="Helvetica Neue"/>
                <a:cs typeface="Helvetica Neue"/>
              </a:defRPr>
            </a:pPr>
            <a:r>
              <a:rPr sz="2100" b="0">
                <a:solidFill>
                  <a:srgbClr val="A9CDBB"/>
                </a:solidFill>
                <a:latin typeface="Helvetica Neue"/>
                <a:ea typeface="Helvetica Neue"/>
                <a:cs typeface="Helvetica Neue"/>
              </a:rPr>
              <a:t>CARBON organizes the loop. Our experts challenge the checks and review the evidence.</a:t>
            </a:r>
          </a:p>
        </p:txBody>
      </p:sp>
    </p:spTree>
    <p:extLst>
      <p:ext uri="{BB962C8B-B14F-4D97-AF65-F5344CB8AC3E}">
        <p14:creationId xmlns:p14="http://schemas.microsoft.com/office/powerpoint/2010/main" val="479908377"/>
      </p:ext>
    </p:extLst>
  </p:cSld>
</p:sld>
</file>

<file path=ppt/slides/slide6.xml><?xml version="1.0" encoding="utf-8"?>
<p:sld xmlns:p="http://schemas.openxmlformats.org/presentationml/2006/main">
  <p:cSld>
    <p:bg>
      <p:bgPr>
        <a:solidFill xmlns:a="http://schemas.openxmlformats.org/drawingml/2006/main">
          <a:srgbClr val="080A09"/>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78FFB5DA-86A2-4028-BC3A-F2A67450BF2A}"/>
              </a:ext>
            </a:extLst>
          </p:cNvPr>
          <p:cNvSpPr>
            <a:spLocks xmlns:a="http://schemas.openxmlformats.org/drawingml/2006/main" noGrp="1"/>
          </p:cNvSpPr>
          <p:nvPr/>
        </p:nvSpPr>
        <p:spPr>
          <a:xfrm xmlns:a="http://schemas.openxmlformats.org/drawingml/2006/main">
            <a:off x="609600" y="3238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C9AA52"/>
                </a:solidFill>
                <a:latin typeface="Helvetica Neue"/>
                <a:ea typeface="Helvetica Neue"/>
                <a:cs typeface="Helvetica Neue"/>
              </a:defRPr>
            </a:pPr>
            <a:r>
              <a:rPr sz="1350" b="1">
                <a:solidFill>
                  <a:srgbClr val="C9AA52"/>
                </a:solidFill>
                <a:latin typeface="Helvetica Neue"/>
                <a:ea typeface="Helvetica Neue"/>
                <a:cs typeface="Helvetica Neue"/>
              </a:rPr>
              <a:t>CARBON’S AI TESTING SUB-AGENTS</a:t>
            </a:r>
          </a:p>
        </p:txBody>
      </p:sp>
      <p:sp>
        <p:nvSpPr>
          <p:cNvPr id="2" name="">
            <a:extLst xmlns:a="http://schemas.openxmlformats.org/drawingml/2006/main">
              <a:ext uri="{FF2B5EF4-FFF2-40B4-BE49-F238E27FC236}">
                <a16:creationId xmlns:a16="http://schemas.microsoft.com/office/drawing/2014/main" id="{8C90E73B-3BAB-43CC-A007-EA3086008B5C}"/>
              </a:ext>
            </a:extLst>
          </p:cNvPr>
          <p:cNvSpPr>
            <a:spLocks xmlns:a="http://schemas.openxmlformats.org/drawingml/2006/main" noGrp="1"/>
          </p:cNvSpPr>
          <p:nvPr/>
        </p:nvSpPr>
        <p:spPr>
          <a:xfrm xmlns:a="http://schemas.openxmlformats.org/drawingml/2006/main">
            <a:off x="609600" y="838200"/>
            <a:ext cx="109728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75" b="1">
                <a:solidFill>
                  <a:srgbClr val="F5F6F2"/>
                </a:solidFill>
                <a:latin typeface="Helvetica Neue"/>
                <a:ea typeface="Helvetica Neue"/>
                <a:cs typeface="Helvetica Neue"/>
              </a:defRPr>
            </a:pPr>
            <a:r>
              <a:rPr sz="3675" b="1">
                <a:solidFill>
                  <a:srgbClr val="F5F6F2"/>
                </a:solidFill>
                <a:latin typeface="Helvetica Neue"/>
                <a:ea typeface="Helvetica Neue"/>
                <a:cs typeface="Helvetica Neue"/>
              </a:rPr>
              <a:t>Specialist perspectives, guided by our experts</a:t>
            </a:r>
          </a:p>
        </p:txBody>
      </p:sp>
      <p:sp>
        <p:nvSpPr>
          <p:cNvPr id="3" name="">
            <a:extLst xmlns:a="http://schemas.openxmlformats.org/drawingml/2006/main">
              <a:ext uri="{FF2B5EF4-FFF2-40B4-BE49-F238E27FC236}">
                <a16:creationId xmlns:a16="http://schemas.microsoft.com/office/drawing/2014/main" id="{31EEC1F7-9A59-4A10-A814-9B051C23F1DC}"/>
              </a:ext>
            </a:extLst>
          </p:cNvPr>
          <p:cNvSpPr>
            <a:spLocks xmlns:a="http://schemas.openxmlformats.org/drawingml/2006/main" noGrp="1"/>
          </p:cNvSpPr>
          <p:nvPr/>
        </p:nvSpPr>
        <p:spPr>
          <a:xfrm xmlns:a="http://schemas.openxmlformats.org/drawingml/2006/main">
            <a:off x="609600" y="64293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Iceberg QA  /  AI QA expertise for your team</a:t>
            </a:r>
          </a:p>
        </p:txBody>
      </p:sp>
      <p:sp>
        <p:nvSpPr>
          <p:cNvPr id="4" name="">
            <a:extLst xmlns:a="http://schemas.openxmlformats.org/drawingml/2006/main">
              <a:ext uri="{FF2B5EF4-FFF2-40B4-BE49-F238E27FC236}">
                <a16:creationId xmlns:a16="http://schemas.microsoft.com/office/drawing/2014/main" id="{73733A87-6332-46B9-8884-0B59E5FE2533}"/>
              </a:ext>
            </a:extLst>
          </p:cNvPr>
          <p:cNvSpPr>
            <a:spLocks xmlns:a="http://schemas.openxmlformats.org/drawingml/2006/main" noGrp="1"/>
          </p:cNvSpPr>
          <p:nvPr/>
        </p:nvSpPr>
        <p:spPr>
          <a:xfrm xmlns:a="http://schemas.openxmlformats.org/drawingml/2006/main">
            <a:off x="11049000" y="64293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06</a:t>
            </a:r>
          </a:p>
        </p:txBody>
      </p:sp>
      <p:pic>
        <p:nvPicPr>
          <p:cNvPr id="35" name=""/>
          <p:cNvPicPr>
            <a:picLocks xmlns:a="http://schemas.openxmlformats.org/drawingml/2006/main" noChangeAspect="1"/>
          </p:cNvPicPr>
          <p:nvPr/>
        </p:nvPicPr>
        <p:blipFill>
          <a:blip xmlns:r="http://schemas.openxmlformats.org/officeDocument/2006/relationships" xmlns:a="http://schemas.openxmlformats.org/drawingml/2006/main" r:embed="Rd16f954a3fe24a9a"/>
          <a:stretch xmlns:a="http://schemas.openxmlformats.org/drawingml/2006/main"/>
        </p:blipFill>
        <p:spPr>
          <a:xfrm xmlns:a="http://schemas.openxmlformats.org/drawingml/2006/main">
            <a:off x="609600" y="2381250"/>
            <a:ext cx="1524000" cy="15240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5B7EBC84-D57B-49D1-8783-C5AC09495C3F}"/>
              </a:ext>
            </a:extLst>
          </p:cNvPr>
          <p:cNvSpPr>
            <a:spLocks xmlns:a="http://schemas.openxmlformats.org/drawingml/2006/main" noGrp="1"/>
          </p:cNvSpPr>
          <p:nvPr/>
        </p:nvSpPr>
        <p:spPr>
          <a:xfrm xmlns:a="http://schemas.openxmlformats.org/drawingml/2006/main">
            <a:off x="1714500" y="4000500"/>
            <a:ext cx="419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A9CDBB"/>
                </a:solidFill>
                <a:latin typeface="Helvetica Neue"/>
                <a:ea typeface="Helvetica Neue"/>
                <a:cs typeface="Helvetica Neue"/>
              </a:defRPr>
            </a:pPr>
            <a:r>
              <a:rPr sz="1425" b="1">
                <a:solidFill>
                  <a:srgbClr val="A9CDBB"/>
                </a:solidFill>
                <a:latin typeface="Helvetica Neue"/>
                <a:ea typeface="Helvetica Neue"/>
                <a:cs typeface="Helvetica Neue"/>
              </a:rPr>
              <a:t>AI</a:t>
            </a:r>
          </a:p>
        </p:txBody>
      </p:sp>
      <p:sp>
        <p:nvSpPr>
          <p:cNvPr id="7" name="">
            <a:extLst xmlns:a="http://schemas.openxmlformats.org/drawingml/2006/main">
              <a:ext uri="{FF2B5EF4-FFF2-40B4-BE49-F238E27FC236}">
                <a16:creationId xmlns:a16="http://schemas.microsoft.com/office/drawing/2014/main" id="{6DBDDD91-C6DF-470E-B2AE-FE4C305F9FB1}"/>
              </a:ext>
            </a:extLst>
          </p:cNvPr>
          <p:cNvSpPr>
            <a:spLocks xmlns:a="http://schemas.openxmlformats.org/drawingml/2006/main" noGrp="1"/>
          </p:cNvSpPr>
          <p:nvPr/>
        </p:nvSpPr>
        <p:spPr>
          <a:xfrm xmlns:a="http://schemas.openxmlformats.org/drawingml/2006/main">
            <a:off x="609600" y="4457700"/>
            <a:ext cx="170497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1">
                <a:solidFill>
                  <a:srgbClr val="F5F6F2"/>
                </a:solidFill>
                <a:latin typeface="Helvetica Neue"/>
                <a:ea typeface="Helvetica Neue"/>
                <a:cs typeface="Helvetica Neue"/>
              </a:defRPr>
            </a:pPr>
            <a:r>
              <a:rPr sz="1725" b="1">
                <a:solidFill>
                  <a:srgbClr val="F5F6F2"/>
                </a:solidFill>
                <a:latin typeface="Helvetica Neue"/>
                <a:ea typeface="Helvetica Neue"/>
                <a:cs typeface="Helvetica Neue"/>
              </a:rPr>
              <a:t>Security</a:t>
            </a:r>
          </a:p>
        </p:txBody>
      </p:sp>
      <p:pic>
        <p:nvPicPr>
          <p:cNvPr id="38" name=""/>
          <p:cNvPicPr>
            <a:picLocks xmlns:a="http://schemas.openxmlformats.org/drawingml/2006/main" noChangeAspect="1"/>
          </p:cNvPicPr>
          <p:nvPr/>
        </p:nvPicPr>
        <p:blipFill>
          <a:blip xmlns:r="http://schemas.openxmlformats.org/officeDocument/2006/relationships" xmlns:a="http://schemas.openxmlformats.org/drawingml/2006/main" r:embed="Rab427755a44c4930"/>
          <a:stretch xmlns:a="http://schemas.openxmlformats.org/drawingml/2006/main"/>
        </p:blipFill>
        <p:spPr>
          <a:xfrm xmlns:a="http://schemas.openxmlformats.org/drawingml/2006/main">
            <a:off x="2466975" y="2381250"/>
            <a:ext cx="1524000" cy="152400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466126B7-82B9-4FFF-A86A-53A038E3DC69}"/>
              </a:ext>
            </a:extLst>
          </p:cNvPr>
          <p:cNvSpPr>
            <a:spLocks xmlns:a="http://schemas.openxmlformats.org/drawingml/2006/main" noGrp="1"/>
          </p:cNvSpPr>
          <p:nvPr/>
        </p:nvSpPr>
        <p:spPr>
          <a:xfrm xmlns:a="http://schemas.openxmlformats.org/drawingml/2006/main">
            <a:off x="3571875" y="4000500"/>
            <a:ext cx="419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A9CDBB"/>
                </a:solidFill>
                <a:latin typeface="Helvetica Neue"/>
                <a:ea typeface="Helvetica Neue"/>
                <a:cs typeface="Helvetica Neue"/>
              </a:defRPr>
            </a:pPr>
            <a:r>
              <a:rPr sz="1425" b="1">
                <a:solidFill>
                  <a:srgbClr val="A9CDBB"/>
                </a:solidFill>
                <a:latin typeface="Helvetica Neue"/>
                <a:ea typeface="Helvetica Neue"/>
                <a:cs typeface="Helvetica Neue"/>
              </a:rPr>
              <a:t>AI</a:t>
            </a:r>
          </a:p>
        </p:txBody>
      </p:sp>
      <p:sp>
        <p:nvSpPr>
          <p:cNvPr id="10" name="">
            <a:extLst xmlns:a="http://schemas.openxmlformats.org/drawingml/2006/main">
              <a:ext uri="{FF2B5EF4-FFF2-40B4-BE49-F238E27FC236}">
                <a16:creationId xmlns:a16="http://schemas.microsoft.com/office/drawing/2014/main" id="{6E5286D0-152B-43E2-BAE6-6FE704193C72}"/>
              </a:ext>
            </a:extLst>
          </p:cNvPr>
          <p:cNvSpPr>
            <a:spLocks xmlns:a="http://schemas.openxmlformats.org/drawingml/2006/main" noGrp="1"/>
          </p:cNvSpPr>
          <p:nvPr/>
        </p:nvSpPr>
        <p:spPr>
          <a:xfrm xmlns:a="http://schemas.openxmlformats.org/drawingml/2006/main">
            <a:off x="2466975" y="4457700"/>
            <a:ext cx="170497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1">
                <a:solidFill>
                  <a:srgbClr val="F5F6F2"/>
                </a:solidFill>
                <a:latin typeface="Helvetica Neue"/>
                <a:ea typeface="Helvetica Neue"/>
                <a:cs typeface="Helvetica Neue"/>
              </a:defRPr>
            </a:pPr>
            <a:r>
              <a:rPr sz="1725" b="1">
                <a:solidFill>
                  <a:srgbClr val="F5F6F2"/>
                </a:solidFill>
                <a:latin typeface="Helvetica Neue"/>
                <a:ea typeface="Helvetica Neue"/>
                <a:cs typeface="Helvetica Neue"/>
              </a:rPr>
              <a:t>Privacy</a:t>
            </a:r>
          </a:p>
        </p:txBody>
      </p:sp>
      <p:pic>
        <p:nvPicPr>
          <p:cNvPr id="41" name=""/>
          <p:cNvPicPr>
            <a:picLocks xmlns:a="http://schemas.openxmlformats.org/drawingml/2006/main" noChangeAspect="1"/>
          </p:cNvPicPr>
          <p:nvPr/>
        </p:nvPicPr>
        <p:blipFill>
          <a:blip xmlns:r="http://schemas.openxmlformats.org/officeDocument/2006/relationships" xmlns:a="http://schemas.openxmlformats.org/drawingml/2006/main" r:embed="R20016efe22954056"/>
          <a:stretch xmlns:a="http://schemas.openxmlformats.org/drawingml/2006/main"/>
        </p:blipFill>
        <p:spPr>
          <a:xfrm xmlns:a="http://schemas.openxmlformats.org/drawingml/2006/main">
            <a:off x="4324350" y="2381250"/>
            <a:ext cx="1524000" cy="1524000"/>
          </a:xfrm>
          <a:prstGeom xmlns:a="http://schemas.openxmlformats.org/drawingml/2006/main" prst="rect">
            <a:avLst/>
          </a:prstGeom>
        </p:spPr>
      </p:pic>
      <p:sp>
        <p:nvSpPr>
          <p:cNvPr id="12" name="">
            <a:extLst xmlns:a="http://schemas.openxmlformats.org/drawingml/2006/main">
              <a:ext uri="{FF2B5EF4-FFF2-40B4-BE49-F238E27FC236}">
                <a16:creationId xmlns:a16="http://schemas.microsoft.com/office/drawing/2014/main" id="{9C02CC25-2B4B-4812-931D-AC154E35FD69}"/>
              </a:ext>
            </a:extLst>
          </p:cNvPr>
          <p:cNvSpPr>
            <a:spLocks xmlns:a="http://schemas.openxmlformats.org/drawingml/2006/main" noGrp="1"/>
          </p:cNvSpPr>
          <p:nvPr/>
        </p:nvSpPr>
        <p:spPr>
          <a:xfrm xmlns:a="http://schemas.openxmlformats.org/drawingml/2006/main">
            <a:off x="5429250" y="4000500"/>
            <a:ext cx="419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A9CDBB"/>
                </a:solidFill>
                <a:latin typeface="Helvetica Neue"/>
                <a:ea typeface="Helvetica Neue"/>
                <a:cs typeface="Helvetica Neue"/>
              </a:defRPr>
            </a:pPr>
            <a:r>
              <a:rPr sz="1425" b="1">
                <a:solidFill>
                  <a:srgbClr val="A9CDBB"/>
                </a:solidFill>
                <a:latin typeface="Helvetica Neue"/>
                <a:ea typeface="Helvetica Neue"/>
                <a:cs typeface="Helvetica Neue"/>
              </a:rPr>
              <a:t>AI</a:t>
            </a:r>
          </a:p>
        </p:txBody>
      </p:sp>
      <p:sp>
        <p:nvSpPr>
          <p:cNvPr id="13" name="">
            <a:extLst xmlns:a="http://schemas.openxmlformats.org/drawingml/2006/main">
              <a:ext uri="{FF2B5EF4-FFF2-40B4-BE49-F238E27FC236}">
                <a16:creationId xmlns:a16="http://schemas.microsoft.com/office/drawing/2014/main" id="{289C6860-ED6E-4CB1-B9B3-24D7D814DC49}"/>
              </a:ext>
            </a:extLst>
          </p:cNvPr>
          <p:cNvSpPr>
            <a:spLocks xmlns:a="http://schemas.openxmlformats.org/drawingml/2006/main" noGrp="1"/>
          </p:cNvSpPr>
          <p:nvPr/>
        </p:nvSpPr>
        <p:spPr>
          <a:xfrm xmlns:a="http://schemas.openxmlformats.org/drawingml/2006/main">
            <a:off x="4324350" y="4457700"/>
            <a:ext cx="170497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1">
                <a:solidFill>
                  <a:srgbClr val="F5F6F2"/>
                </a:solidFill>
                <a:latin typeface="Helvetica Neue"/>
                <a:ea typeface="Helvetica Neue"/>
                <a:cs typeface="Helvetica Neue"/>
              </a:defRPr>
            </a:pPr>
            <a:r>
              <a:rPr sz="1725" b="1">
                <a:solidFill>
                  <a:srgbClr val="F5F6F2"/>
                </a:solidFill>
                <a:latin typeface="Helvetica Neue"/>
                <a:ea typeface="Helvetica Neue"/>
                <a:cs typeface="Helvetica Neue"/>
              </a:rPr>
              <a:t>Accessibility</a:t>
            </a:r>
          </a:p>
        </p:txBody>
      </p:sp>
      <p:pic>
        <p:nvPicPr>
          <p:cNvPr id="44" name=""/>
          <p:cNvPicPr>
            <a:picLocks xmlns:a="http://schemas.openxmlformats.org/drawingml/2006/main" noChangeAspect="1"/>
          </p:cNvPicPr>
          <p:nvPr/>
        </p:nvPicPr>
        <p:blipFill>
          <a:blip xmlns:r="http://schemas.openxmlformats.org/officeDocument/2006/relationships" xmlns:a="http://schemas.openxmlformats.org/drawingml/2006/main" r:embed="Rc928b3772e064c8d"/>
          <a:stretch xmlns:a="http://schemas.openxmlformats.org/drawingml/2006/main"/>
        </p:blipFill>
        <p:spPr>
          <a:xfrm xmlns:a="http://schemas.openxmlformats.org/drawingml/2006/main">
            <a:off x="6181725" y="2381250"/>
            <a:ext cx="1524000" cy="1524000"/>
          </a:xfrm>
          <a:prstGeom xmlns:a="http://schemas.openxmlformats.org/drawingml/2006/main" prst="rect">
            <a:avLst/>
          </a:prstGeom>
        </p:spPr>
      </p:pic>
      <p:sp>
        <p:nvSpPr>
          <p:cNvPr id="15" name="">
            <a:extLst xmlns:a="http://schemas.openxmlformats.org/drawingml/2006/main">
              <a:ext uri="{FF2B5EF4-FFF2-40B4-BE49-F238E27FC236}">
                <a16:creationId xmlns:a16="http://schemas.microsoft.com/office/drawing/2014/main" id="{016B0815-9A3F-43FF-8AC9-4129A02822AC}"/>
              </a:ext>
            </a:extLst>
          </p:cNvPr>
          <p:cNvSpPr>
            <a:spLocks xmlns:a="http://schemas.openxmlformats.org/drawingml/2006/main" noGrp="1"/>
          </p:cNvSpPr>
          <p:nvPr/>
        </p:nvSpPr>
        <p:spPr>
          <a:xfrm xmlns:a="http://schemas.openxmlformats.org/drawingml/2006/main">
            <a:off x="7286625" y="4000500"/>
            <a:ext cx="419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A9CDBB"/>
                </a:solidFill>
                <a:latin typeface="Helvetica Neue"/>
                <a:ea typeface="Helvetica Neue"/>
                <a:cs typeface="Helvetica Neue"/>
              </a:defRPr>
            </a:pPr>
            <a:r>
              <a:rPr sz="1425" b="1">
                <a:solidFill>
                  <a:srgbClr val="A9CDBB"/>
                </a:solidFill>
                <a:latin typeface="Helvetica Neue"/>
                <a:ea typeface="Helvetica Neue"/>
                <a:cs typeface="Helvetica Neue"/>
              </a:rPr>
              <a:t>AI</a:t>
            </a:r>
          </a:p>
        </p:txBody>
      </p:sp>
      <p:sp>
        <p:nvSpPr>
          <p:cNvPr id="16" name="">
            <a:extLst xmlns:a="http://schemas.openxmlformats.org/drawingml/2006/main">
              <a:ext uri="{FF2B5EF4-FFF2-40B4-BE49-F238E27FC236}">
                <a16:creationId xmlns:a16="http://schemas.microsoft.com/office/drawing/2014/main" id="{F0A95B4C-94E7-472C-BA47-C85515DAF746}"/>
              </a:ext>
            </a:extLst>
          </p:cNvPr>
          <p:cNvSpPr>
            <a:spLocks xmlns:a="http://schemas.openxmlformats.org/drawingml/2006/main" noGrp="1"/>
          </p:cNvSpPr>
          <p:nvPr/>
        </p:nvSpPr>
        <p:spPr>
          <a:xfrm xmlns:a="http://schemas.openxmlformats.org/drawingml/2006/main">
            <a:off x="6181725" y="4457700"/>
            <a:ext cx="170497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1">
                <a:solidFill>
                  <a:srgbClr val="F5F6F2"/>
                </a:solidFill>
                <a:latin typeface="Helvetica Neue"/>
                <a:ea typeface="Helvetica Neue"/>
                <a:cs typeface="Helvetica Neue"/>
              </a:defRPr>
            </a:pPr>
            <a:r>
              <a:rPr sz="1725" b="1">
                <a:solidFill>
                  <a:srgbClr val="F5F6F2"/>
                </a:solidFill>
                <a:latin typeface="Helvetica Neue"/>
                <a:ea typeface="Helvetica Neue"/>
                <a:cs typeface="Helvetica Neue"/>
              </a:rPr>
              <a:t>Performance</a:t>
            </a:r>
          </a:p>
        </p:txBody>
      </p:sp>
      <p:pic>
        <p:nvPicPr>
          <p:cNvPr id="47" name=""/>
          <p:cNvPicPr>
            <a:picLocks xmlns:a="http://schemas.openxmlformats.org/drawingml/2006/main" noChangeAspect="1"/>
          </p:cNvPicPr>
          <p:nvPr/>
        </p:nvPicPr>
        <p:blipFill>
          <a:blip xmlns:r="http://schemas.openxmlformats.org/officeDocument/2006/relationships" xmlns:a="http://schemas.openxmlformats.org/drawingml/2006/main" r:embed="R523d248225204b17"/>
          <a:stretch xmlns:a="http://schemas.openxmlformats.org/drawingml/2006/main"/>
        </p:blipFill>
        <p:spPr>
          <a:xfrm xmlns:a="http://schemas.openxmlformats.org/drawingml/2006/main">
            <a:off x="8039100" y="2381250"/>
            <a:ext cx="1524000" cy="1524000"/>
          </a:xfrm>
          <a:prstGeom xmlns:a="http://schemas.openxmlformats.org/drawingml/2006/main" prst="rect">
            <a:avLst/>
          </a:prstGeom>
        </p:spPr>
      </p:pic>
      <p:sp>
        <p:nvSpPr>
          <p:cNvPr id="18" name="">
            <a:extLst xmlns:a="http://schemas.openxmlformats.org/drawingml/2006/main">
              <a:ext uri="{FF2B5EF4-FFF2-40B4-BE49-F238E27FC236}">
                <a16:creationId xmlns:a16="http://schemas.microsoft.com/office/drawing/2014/main" id="{49DF084D-9752-4A0A-A956-6D06834D23EB}"/>
              </a:ext>
            </a:extLst>
          </p:cNvPr>
          <p:cNvSpPr>
            <a:spLocks xmlns:a="http://schemas.openxmlformats.org/drawingml/2006/main" noGrp="1"/>
          </p:cNvSpPr>
          <p:nvPr/>
        </p:nvSpPr>
        <p:spPr>
          <a:xfrm xmlns:a="http://schemas.openxmlformats.org/drawingml/2006/main">
            <a:off x="9144000" y="4000500"/>
            <a:ext cx="419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A9CDBB"/>
                </a:solidFill>
                <a:latin typeface="Helvetica Neue"/>
                <a:ea typeface="Helvetica Neue"/>
                <a:cs typeface="Helvetica Neue"/>
              </a:defRPr>
            </a:pPr>
            <a:r>
              <a:rPr sz="1425" b="1">
                <a:solidFill>
                  <a:srgbClr val="A9CDBB"/>
                </a:solidFill>
                <a:latin typeface="Helvetica Neue"/>
                <a:ea typeface="Helvetica Neue"/>
                <a:cs typeface="Helvetica Neue"/>
              </a:rPr>
              <a:t>AI</a:t>
            </a:r>
          </a:p>
        </p:txBody>
      </p:sp>
      <p:sp>
        <p:nvSpPr>
          <p:cNvPr id="19" name="">
            <a:extLst xmlns:a="http://schemas.openxmlformats.org/drawingml/2006/main">
              <a:ext uri="{FF2B5EF4-FFF2-40B4-BE49-F238E27FC236}">
                <a16:creationId xmlns:a16="http://schemas.microsoft.com/office/drawing/2014/main" id="{826001A4-14FF-4115-AB25-7D045B9D5868}"/>
              </a:ext>
            </a:extLst>
          </p:cNvPr>
          <p:cNvSpPr>
            <a:spLocks xmlns:a="http://schemas.openxmlformats.org/drawingml/2006/main" noGrp="1"/>
          </p:cNvSpPr>
          <p:nvPr/>
        </p:nvSpPr>
        <p:spPr>
          <a:xfrm xmlns:a="http://schemas.openxmlformats.org/drawingml/2006/main">
            <a:off x="8039100" y="4457700"/>
            <a:ext cx="170497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1">
                <a:solidFill>
                  <a:srgbClr val="F5F6F2"/>
                </a:solidFill>
                <a:latin typeface="Helvetica Neue"/>
                <a:ea typeface="Helvetica Neue"/>
                <a:cs typeface="Helvetica Neue"/>
              </a:defRPr>
            </a:pPr>
            <a:r>
              <a:rPr sz="1725" b="1">
                <a:solidFill>
                  <a:srgbClr val="F5F6F2"/>
                </a:solidFill>
                <a:latin typeface="Helvetica Neue"/>
                <a:ea typeface="Helvetica Neue"/>
                <a:cs typeface="Helvetica Neue"/>
              </a:rPr>
              <a:t>Usability</a:t>
            </a:r>
          </a:p>
        </p:txBody>
      </p:sp>
      <p:pic>
        <p:nvPicPr>
          <p:cNvPr id="50" name=""/>
          <p:cNvPicPr>
            <a:picLocks xmlns:a="http://schemas.openxmlformats.org/drawingml/2006/main" noChangeAspect="1"/>
          </p:cNvPicPr>
          <p:nvPr/>
        </p:nvPicPr>
        <p:blipFill>
          <a:blip xmlns:r="http://schemas.openxmlformats.org/officeDocument/2006/relationships" xmlns:a="http://schemas.openxmlformats.org/drawingml/2006/main" r:embed="Rc6947a36136c4197"/>
          <a:stretch xmlns:a="http://schemas.openxmlformats.org/drawingml/2006/main"/>
        </p:blipFill>
        <p:spPr>
          <a:xfrm xmlns:a="http://schemas.openxmlformats.org/drawingml/2006/main">
            <a:off x="9896475" y="2381250"/>
            <a:ext cx="1524000" cy="1524000"/>
          </a:xfrm>
          <a:prstGeom xmlns:a="http://schemas.openxmlformats.org/drawingml/2006/main" prst="rect">
            <a:avLst/>
          </a:prstGeom>
        </p:spPr>
      </p:pic>
      <p:sp>
        <p:nvSpPr>
          <p:cNvPr id="21" name="">
            <a:extLst xmlns:a="http://schemas.openxmlformats.org/drawingml/2006/main">
              <a:ext uri="{FF2B5EF4-FFF2-40B4-BE49-F238E27FC236}">
                <a16:creationId xmlns:a16="http://schemas.microsoft.com/office/drawing/2014/main" id="{B9BA9042-DC04-416F-A01F-C7D87EA13EA3}"/>
              </a:ext>
            </a:extLst>
          </p:cNvPr>
          <p:cNvSpPr>
            <a:spLocks xmlns:a="http://schemas.openxmlformats.org/drawingml/2006/main" noGrp="1"/>
          </p:cNvSpPr>
          <p:nvPr/>
        </p:nvSpPr>
        <p:spPr>
          <a:xfrm xmlns:a="http://schemas.openxmlformats.org/drawingml/2006/main">
            <a:off x="11001375" y="4000500"/>
            <a:ext cx="419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425" b="1">
                <a:solidFill>
                  <a:srgbClr val="A9CDBB"/>
                </a:solidFill>
                <a:latin typeface="Helvetica Neue"/>
                <a:ea typeface="Helvetica Neue"/>
                <a:cs typeface="Helvetica Neue"/>
              </a:defRPr>
            </a:pPr>
            <a:r>
              <a:rPr sz="1425" b="1">
                <a:solidFill>
                  <a:srgbClr val="A9CDBB"/>
                </a:solidFill>
                <a:latin typeface="Helvetica Neue"/>
                <a:ea typeface="Helvetica Neue"/>
                <a:cs typeface="Helvetica Neue"/>
              </a:rPr>
              <a:t>AI</a:t>
            </a:r>
          </a:p>
        </p:txBody>
      </p:sp>
      <p:sp>
        <p:nvSpPr>
          <p:cNvPr id="22" name="">
            <a:extLst xmlns:a="http://schemas.openxmlformats.org/drawingml/2006/main">
              <a:ext uri="{FF2B5EF4-FFF2-40B4-BE49-F238E27FC236}">
                <a16:creationId xmlns:a16="http://schemas.microsoft.com/office/drawing/2014/main" id="{986D9392-F068-4448-AFA6-8946834914D4}"/>
              </a:ext>
            </a:extLst>
          </p:cNvPr>
          <p:cNvSpPr>
            <a:spLocks xmlns:a="http://schemas.openxmlformats.org/drawingml/2006/main" noGrp="1"/>
          </p:cNvSpPr>
          <p:nvPr/>
        </p:nvSpPr>
        <p:spPr>
          <a:xfrm xmlns:a="http://schemas.openxmlformats.org/drawingml/2006/main">
            <a:off x="9896475" y="4457700"/>
            <a:ext cx="1704975"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1">
                <a:solidFill>
                  <a:srgbClr val="F5F6F2"/>
                </a:solidFill>
                <a:latin typeface="Helvetica Neue"/>
                <a:ea typeface="Helvetica Neue"/>
                <a:cs typeface="Helvetica Neue"/>
              </a:defRPr>
            </a:pPr>
            <a:r>
              <a:rPr sz="1725" b="1">
                <a:solidFill>
                  <a:srgbClr val="F5F6F2"/>
                </a:solidFill>
                <a:latin typeface="Helvetica Neue"/>
                <a:ea typeface="Helvetica Neue"/>
                <a:cs typeface="Helvetica Neue"/>
              </a:rPr>
              <a:t>AI-generated</a:t>
            </a:r>
          </a:p>
          <a:p xmlns:a="http://schemas.openxmlformats.org/drawingml/2006/main">
            <a:pPr>
              <a:buNone/>
              <a:defRPr sz="1725" b="1">
                <a:solidFill>
                  <a:srgbClr val="F5F6F2"/>
                </a:solidFill>
                <a:latin typeface="Helvetica Neue"/>
                <a:ea typeface="Helvetica Neue"/>
                <a:cs typeface="Helvetica Neue"/>
              </a:defRPr>
            </a:pPr>
            <a:r>
              <a:rPr sz="1725" b="1">
                <a:solidFill>
                  <a:srgbClr val="F5F6F2"/>
                </a:solidFill>
                <a:latin typeface="Helvetica Neue"/>
                <a:ea typeface="Helvetica Neue"/>
                <a:cs typeface="Helvetica Neue"/>
              </a:rPr>
              <a:t>code</a:t>
            </a:r>
          </a:p>
        </p:txBody>
      </p:sp>
      <p:sp>
        <p:nvSpPr>
          <p:cNvPr id="23" name="">
            <a:extLst xmlns:a="http://schemas.openxmlformats.org/drawingml/2006/main">
              <a:ext uri="{FF2B5EF4-FFF2-40B4-BE49-F238E27FC236}">
                <a16:creationId xmlns:a16="http://schemas.microsoft.com/office/drawing/2014/main" id="{724E41FD-8702-494D-9DD5-A60F0D03A9FD}"/>
              </a:ext>
            </a:extLst>
          </p:cNvPr>
          <p:cNvSpPr>
            <a:spLocks xmlns:a="http://schemas.openxmlformats.org/drawingml/2006/main" noGrp="1"/>
          </p:cNvSpPr>
          <p:nvPr/>
        </p:nvSpPr>
        <p:spPr>
          <a:xfrm xmlns:a="http://schemas.openxmlformats.org/drawingml/2006/main">
            <a:off x="609600" y="5581650"/>
            <a:ext cx="10668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AI perspectives extend exploration. Human experts review the findings.</a:t>
            </a:r>
          </a:p>
        </p:txBody>
      </p:sp>
    </p:spTree>
    <p:extLst>
      <p:ext uri="{BB962C8B-B14F-4D97-AF65-F5344CB8AC3E}">
        <p14:creationId xmlns:p14="http://schemas.microsoft.com/office/powerpoint/2010/main" val="819026211"/>
      </p:ext>
    </p:extLst>
  </p:cSld>
</p:sld>
</file>

<file path=ppt/slides/slide7.xml><?xml version="1.0" encoding="utf-8"?>
<p:sld xmlns:p="http://schemas.openxmlformats.org/presentationml/2006/main">
  <p:cSld>
    <p:bg>
      <p:bgPr>
        <a:solidFill xmlns:a="http://schemas.openxmlformats.org/drawingml/2006/main">
          <a:srgbClr val="080A09"/>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78A91FC-1015-4534-8609-B5A8A3A12092}"/>
              </a:ext>
            </a:extLst>
          </p:cNvPr>
          <p:cNvSpPr>
            <a:spLocks xmlns:a="http://schemas.openxmlformats.org/drawingml/2006/main" noGrp="1"/>
          </p:cNvSpPr>
          <p:nvPr/>
        </p:nvSpPr>
        <p:spPr>
          <a:xfrm xmlns:a="http://schemas.openxmlformats.org/drawingml/2006/main">
            <a:off x="609600" y="3238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C9AA52"/>
                </a:solidFill>
                <a:latin typeface="Helvetica Neue"/>
                <a:ea typeface="Helvetica Neue"/>
                <a:cs typeface="Helvetica Neue"/>
              </a:defRPr>
            </a:pPr>
            <a:r>
              <a:rPr sz="1350" b="1">
                <a:solidFill>
                  <a:srgbClr val="C9AA52"/>
                </a:solidFill>
                <a:latin typeface="Helvetica Neue"/>
                <a:ea typeface="Helvetica Neue"/>
                <a:cs typeface="Helvetica Neue"/>
              </a:rPr>
              <a:t>COVERAGE YOU CAN DISCUSS</a:t>
            </a:r>
          </a:p>
        </p:txBody>
      </p:sp>
      <p:sp>
        <p:nvSpPr>
          <p:cNvPr id="2" name="">
            <a:extLst xmlns:a="http://schemas.openxmlformats.org/drawingml/2006/main">
              <a:ext uri="{FF2B5EF4-FFF2-40B4-BE49-F238E27FC236}">
                <a16:creationId xmlns:a16="http://schemas.microsoft.com/office/drawing/2014/main" id="{35632383-60AC-43E1-9C4A-C884D585E7B9}"/>
              </a:ext>
            </a:extLst>
          </p:cNvPr>
          <p:cNvSpPr>
            <a:spLocks xmlns:a="http://schemas.openxmlformats.org/drawingml/2006/main" noGrp="1"/>
          </p:cNvSpPr>
          <p:nvPr/>
        </p:nvSpPr>
        <p:spPr>
          <a:xfrm xmlns:a="http://schemas.openxmlformats.org/drawingml/2006/main">
            <a:off x="609600" y="838200"/>
            <a:ext cx="109728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75" b="1">
                <a:solidFill>
                  <a:srgbClr val="F5F6F2"/>
                </a:solidFill>
                <a:latin typeface="Helvetica Neue"/>
                <a:ea typeface="Helvetica Neue"/>
                <a:cs typeface="Helvetica Neue"/>
              </a:defRPr>
            </a:pPr>
            <a:r>
              <a:rPr sz="3675" b="1">
                <a:solidFill>
                  <a:srgbClr val="F5F6F2"/>
                </a:solidFill>
                <a:latin typeface="Helvetica Neue"/>
                <a:ea typeface="Helvetica Neue"/>
                <a:cs typeface="Helvetica Neue"/>
              </a:rPr>
              <a:t>A shared map for experts and your team</a:t>
            </a:r>
          </a:p>
        </p:txBody>
      </p:sp>
      <p:sp>
        <p:nvSpPr>
          <p:cNvPr id="3" name="">
            <a:extLst xmlns:a="http://schemas.openxmlformats.org/drawingml/2006/main">
              <a:ext uri="{FF2B5EF4-FFF2-40B4-BE49-F238E27FC236}">
                <a16:creationId xmlns:a16="http://schemas.microsoft.com/office/drawing/2014/main" id="{967EB00A-485C-4EC6-824A-D3ECFF2564C6}"/>
              </a:ext>
            </a:extLst>
          </p:cNvPr>
          <p:cNvSpPr>
            <a:spLocks xmlns:a="http://schemas.openxmlformats.org/drawingml/2006/main" noGrp="1"/>
          </p:cNvSpPr>
          <p:nvPr/>
        </p:nvSpPr>
        <p:spPr>
          <a:xfrm xmlns:a="http://schemas.openxmlformats.org/drawingml/2006/main">
            <a:off x="609600" y="64293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Iceberg QA  /  AI QA expertise for your team</a:t>
            </a:r>
          </a:p>
        </p:txBody>
      </p:sp>
      <p:sp>
        <p:nvSpPr>
          <p:cNvPr id="4" name="">
            <a:extLst xmlns:a="http://schemas.openxmlformats.org/drawingml/2006/main">
              <a:ext uri="{FF2B5EF4-FFF2-40B4-BE49-F238E27FC236}">
                <a16:creationId xmlns:a16="http://schemas.microsoft.com/office/drawing/2014/main" id="{FEEE4EC6-C30E-4EBD-A94A-1D1622DA18AB}"/>
              </a:ext>
            </a:extLst>
          </p:cNvPr>
          <p:cNvSpPr>
            <a:spLocks xmlns:a="http://schemas.openxmlformats.org/drawingml/2006/main" noGrp="1"/>
          </p:cNvSpPr>
          <p:nvPr/>
        </p:nvSpPr>
        <p:spPr>
          <a:xfrm xmlns:a="http://schemas.openxmlformats.org/drawingml/2006/main">
            <a:off x="11049000" y="64293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07</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89d61e8292994819"/>
          <a:srcRect xmlns:a="http://schemas.openxmlformats.org/drawingml/2006/main" l="0" t="24189" r="0" b="24189"/>
          <a:stretch xmlns:a="http://schemas.openxmlformats.org/drawingml/2006/main">
            <a:fillRect l="0" t="0" r="0" b="0"/>
          </a:stretch>
        </p:blipFill>
        <p:spPr>
          <a:xfrm xmlns:a="http://schemas.openxmlformats.org/drawingml/2006/main">
            <a:off x="609600" y="2200275"/>
            <a:ext cx="7686675" cy="383857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588E6F65-EF7F-4EC0-9096-6FAAEF89612B}"/>
              </a:ext>
            </a:extLst>
          </p:cNvPr>
          <p:cNvSpPr>
            <a:spLocks xmlns:a="http://schemas.openxmlformats.org/drawingml/2006/main" noGrp="1"/>
          </p:cNvSpPr>
          <p:nvPr/>
        </p:nvSpPr>
        <p:spPr>
          <a:xfrm xmlns:a="http://schemas.openxmlformats.org/drawingml/2006/main">
            <a:off x="8743950" y="2419350"/>
            <a:ext cx="277177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1">
                <a:solidFill>
                  <a:srgbClr val="F5F6F2"/>
                </a:solidFill>
                <a:latin typeface="Helvetica Neue"/>
                <a:ea typeface="Helvetica Neue"/>
                <a:cs typeface="Helvetica Neue"/>
              </a:defRPr>
            </a:pPr>
            <a:r>
              <a:rPr sz="2100" b="1">
                <a:solidFill>
                  <a:srgbClr val="F5F6F2"/>
                </a:solidFill>
                <a:latin typeface="Helvetica Neue"/>
                <a:ea typeface="Helvetica Neue"/>
                <a:cs typeface="Helvetica Neue"/>
              </a:rPr>
              <a:t>What was seen?</a:t>
            </a:r>
          </a:p>
        </p:txBody>
      </p:sp>
      <p:sp>
        <p:nvSpPr>
          <p:cNvPr id="7" name="">
            <a:extLst xmlns:a="http://schemas.openxmlformats.org/drawingml/2006/main">
              <a:ext uri="{FF2B5EF4-FFF2-40B4-BE49-F238E27FC236}">
                <a16:creationId xmlns:a16="http://schemas.microsoft.com/office/drawing/2014/main" id="{266246B8-E69B-4FC9-9177-9497462AC27E}"/>
              </a:ext>
            </a:extLst>
          </p:cNvPr>
          <p:cNvSpPr>
            <a:spLocks xmlns:a="http://schemas.openxmlformats.org/drawingml/2006/main" noGrp="1"/>
          </p:cNvSpPr>
          <p:nvPr/>
        </p:nvSpPr>
        <p:spPr>
          <a:xfrm xmlns:a="http://schemas.openxmlformats.org/drawingml/2006/main">
            <a:off x="8743950" y="2943225"/>
            <a:ext cx="2771775"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B9C2BD"/>
                </a:solidFill>
                <a:latin typeface="Helvetica Neue"/>
                <a:ea typeface="Helvetica Neue"/>
                <a:cs typeface="Helvetica Neue"/>
              </a:defRPr>
            </a:pPr>
            <a:r>
              <a:rPr sz="1800" b="0">
                <a:solidFill>
                  <a:srgbClr val="B9C2BD"/>
                </a:solidFill>
                <a:latin typeface="Helvetica Neue"/>
                <a:ea typeface="Helvetica Neue"/>
                <a:cs typeface="Helvetica Neue"/>
              </a:rPr>
              <a:t>Pages, states and evidence</a:t>
            </a:r>
          </a:p>
        </p:txBody>
      </p:sp>
      <p:sp>
        <p:nvSpPr>
          <p:cNvPr id="8" name="">
            <a:extLst xmlns:a="http://schemas.openxmlformats.org/drawingml/2006/main">
              <a:ext uri="{FF2B5EF4-FFF2-40B4-BE49-F238E27FC236}">
                <a16:creationId xmlns:a16="http://schemas.microsoft.com/office/drawing/2014/main" id="{1473B9FF-E9E5-4BB4-934F-D961BC81671C}"/>
              </a:ext>
            </a:extLst>
          </p:cNvPr>
          <p:cNvSpPr>
            <a:spLocks xmlns:a="http://schemas.openxmlformats.org/drawingml/2006/main" noGrp="1"/>
          </p:cNvSpPr>
          <p:nvPr/>
        </p:nvSpPr>
        <p:spPr>
          <a:xfrm xmlns:a="http://schemas.openxmlformats.org/drawingml/2006/main">
            <a:off x="8743950" y="4029075"/>
            <a:ext cx="27717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1">
                <a:solidFill>
                  <a:srgbClr val="F5F6F2"/>
                </a:solidFill>
                <a:latin typeface="Helvetica Neue"/>
                <a:ea typeface="Helvetica Neue"/>
                <a:cs typeface="Helvetica Neue"/>
              </a:defRPr>
            </a:pPr>
            <a:r>
              <a:rPr sz="2100" b="1">
                <a:solidFill>
                  <a:srgbClr val="F5F6F2"/>
                </a:solidFill>
                <a:latin typeface="Helvetica Neue"/>
                <a:ea typeface="Helvetica Neue"/>
                <a:cs typeface="Helvetica Neue"/>
              </a:rPr>
              <a:t>What comes next?</a:t>
            </a:r>
          </a:p>
        </p:txBody>
      </p:sp>
      <p:sp>
        <p:nvSpPr>
          <p:cNvPr id="9" name="">
            <a:extLst xmlns:a="http://schemas.openxmlformats.org/drawingml/2006/main">
              <a:ext uri="{FF2B5EF4-FFF2-40B4-BE49-F238E27FC236}">
                <a16:creationId xmlns:a16="http://schemas.microsoft.com/office/drawing/2014/main" id="{9D6CDFD1-17DE-42E8-A6AF-08EBFCF6A2AE}"/>
              </a:ext>
            </a:extLst>
          </p:cNvPr>
          <p:cNvSpPr>
            <a:spLocks xmlns:a="http://schemas.openxmlformats.org/drawingml/2006/main" noGrp="1"/>
          </p:cNvSpPr>
          <p:nvPr/>
        </p:nvSpPr>
        <p:spPr>
          <a:xfrm xmlns:a="http://schemas.openxmlformats.org/drawingml/2006/main">
            <a:off x="8743950" y="4552950"/>
            <a:ext cx="2771775" cy="847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00" b="0">
                <a:solidFill>
                  <a:srgbClr val="B9C2BD"/>
                </a:solidFill>
                <a:latin typeface="Helvetica Neue"/>
                <a:ea typeface="Helvetica Neue"/>
                <a:cs typeface="Helvetica Neue"/>
              </a:defRPr>
            </a:pPr>
            <a:r>
              <a:rPr sz="1800" b="0">
                <a:solidFill>
                  <a:srgbClr val="B9C2BD"/>
                </a:solidFill>
                <a:latin typeface="Helvetica Neue"/>
                <a:ea typeface="Helvetica Neue"/>
                <a:cs typeface="Helvetica Neue"/>
              </a:rPr>
              <a:t>Untried checks and important risks</a:t>
            </a:r>
          </a:p>
        </p:txBody>
      </p:sp>
      <p:sp>
        <p:nvSpPr>
          <p:cNvPr id="10" name="">
            <a:extLst xmlns:a="http://schemas.openxmlformats.org/drawingml/2006/main">
              <a:ext uri="{FF2B5EF4-FFF2-40B4-BE49-F238E27FC236}">
                <a16:creationId xmlns:a16="http://schemas.microsoft.com/office/drawing/2014/main" id="{52F1E24E-FF6B-4D88-A99D-D4B8CD7A0633}"/>
              </a:ext>
            </a:extLst>
          </p:cNvPr>
          <p:cNvSpPr>
            <a:spLocks xmlns:a="http://schemas.openxmlformats.org/drawingml/2006/main" noGrp="1"/>
          </p:cNvSpPr>
          <p:nvPr/>
        </p:nvSpPr>
        <p:spPr>
          <a:xfrm xmlns:a="http://schemas.openxmlformats.org/drawingml/2006/main">
            <a:off x="609600" y="6096000"/>
            <a:ext cx="107632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B9C2BD"/>
                </a:solidFill>
                <a:latin typeface="Helvetica Neue"/>
                <a:ea typeface="Helvetica Neue"/>
                <a:cs typeface="Helvetica Neue"/>
              </a:defRPr>
            </a:pPr>
            <a:r>
              <a:rPr sz="1275" b="0">
                <a:solidFill>
                  <a:srgbClr val="B9C2BD"/>
                </a:solidFill>
                <a:latin typeface="Helvetica Neue"/>
                <a:ea typeface="Helvetica Neue"/>
                <a:cs typeface="Helvetica Neue"/>
              </a:rPr>
              <a:t>Existing demo capture. Advanced controls shown may require Pro.</a:t>
            </a:r>
          </a:p>
        </p:txBody>
      </p:sp>
    </p:spTree>
    <p:extLst>
      <p:ext uri="{BB962C8B-B14F-4D97-AF65-F5344CB8AC3E}">
        <p14:creationId xmlns:p14="http://schemas.microsoft.com/office/powerpoint/2010/main" val="1974901747"/>
      </p:ext>
    </p:extLst>
  </p:cSld>
</p:sld>
</file>

<file path=ppt/slides/slide8.xml><?xml version="1.0" encoding="utf-8"?>
<p:sld xmlns:p="http://schemas.openxmlformats.org/presentationml/2006/main">
  <p:cSld>
    <p:bg>
      <p:bgPr>
        <a:solidFill xmlns:a="http://schemas.openxmlformats.org/drawingml/2006/main">
          <a:srgbClr val="080A09"/>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B6C05C69-4903-4ED1-BCFE-B8BF2FCE5D15}"/>
              </a:ext>
            </a:extLst>
          </p:cNvPr>
          <p:cNvSpPr>
            <a:spLocks xmlns:a="http://schemas.openxmlformats.org/drawingml/2006/main" noGrp="1"/>
          </p:cNvSpPr>
          <p:nvPr/>
        </p:nvSpPr>
        <p:spPr>
          <a:xfrm xmlns:a="http://schemas.openxmlformats.org/drawingml/2006/main">
            <a:off x="609600" y="3238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C9AA52"/>
                </a:solidFill>
                <a:latin typeface="Helvetica Neue"/>
                <a:ea typeface="Helvetica Neue"/>
                <a:cs typeface="Helvetica Neue"/>
              </a:defRPr>
            </a:pPr>
            <a:r>
              <a:rPr sz="1350" b="1">
                <a:solidFill>
                  <a:srgbClr val="C9AA52"/>
                </a:solidFill>
                <a:latin typeface="Helvetica Neue"/>
                <a:ea typeface="Helvetica Neue"/>
                <a:cs typeface="Helvetica Neue"/>
              </a:rPr>
              <a:t>TEAM ENABLEMENT</a:t>
            </a:r>
          </a:p>
        </p:txBody>
      </p:sp>
      <p:sp>
        <p:nvSpPr>
          <p:cNvPr id="2" name="">
            <a:extLst xmlns:a="http://schemas.openxmlformats.org/drawingml/2006/main">
              <a:ext uri="{FF2B5EF4-FFF2-40B4-BE49-F238E27FC236}">
                <a16:creationId xmlns:a16="http://schemas.microsoft.com/office/drawing/2014/main" id="{351B5805-9DAA-4ED9-83FA-ED9DD58A01A9}"/>
              </a:ext>
            </a:extLst>
          </p:cNvPr>
          <p:cNvSpPr>
            <a:spLocks xmlns:a="http://schemas.openxmlformats.org/drawingml/2006/main" noGrp="1"/>
          </p:cNvSpPr>
          <p:nvPr/>
        </p:nvSpPr>
        <p:spPr>
          <a:xfrm xmlns:a="http://schemas.openxmlformats.org/drawingml/2006/main">
            <a:off x="609600" y="838200"/>
            <a:ext cx="109728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75" b="1">
                <a:solidFill>
                  <a:srgbClr val="F5F6F2"/>
                </a:solidFill>
                <a:latin typeface="Helvetica Neue"/>
                <a:ea typeface="Helvetica Neue"/>
                <a:cs typeface="Helvetica Neue"/>
              </a:defRPr>
            </a:pPr>
            <a:r>
              <a:rPr sz="3675" b="1">
                <a:solidFill>
                  <a:srgbClr val="F5F6F2"/>
                </a:solidFill>
                <a:latin typeface="Helvetica Neue"/>
                <a:ea typeface="Helvetica Neue"/>
                <a:cs typeface="Helvetica Neue"/>
              </a:rPr>
              <a:t>Coaching on your own product</a:t>
            </a:r>
          </a:p>
        </p:txBody>
      </p:sp>
      <p:sp>
        <p:nvSpPr>
          <p:cNvPr id="3" name="">
            <a:extLst xmlns:a="http://schemas.openxmlformats.org/drawingml/2006/main">
              <a:ext uri="{FF2B5EF4-FFF2-40B4-BE49-F238E27FC236}">
                <a16:creationId xmlns:a16="http://schemas.microsoft.com/office/drawing/2014/main" id="{423D37FE-4FB9-48A7-A258-494E3F77F95F}"/>
              </a:ext>
            </a:extLst>
          </p:cNvPr>
          <p:cNvSpPr>
            <a:spLocks xmlns:a="http://schemas.openxmlformats.org/drawingml/2006/main" noGrp="1"/>
          </p:cNvSpPr>
          <p:nvPr/>
        </p:nvSpPr>
        <p:spPr>
          <a:xfrm xmlns:a="http://schemas.openxmlformats.org/drawingml/2006/main">
            <a:off x="609600" y="64293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Iceberg QA  /  AI QA expertise for your team</a:t>
            </a:r>
          </a:p>
        </p:txBody>
      </p:sp>
      <p:sp>
        <p:nvSpPr>
          <p:cNvPr id="4" name="">
            <a:extLst xmlns:a="http://schemas.openxmlformats.org/drawingml/2006/main">
              <a:ext uri="{FF2B5EF4-FFF2-40B4-BE49-F238E27FC236}">
                <a16:creationId xmlns:a16="http://schemas.microsoft.com/office/drawing/2014/main" id="{60860AD3-2C98-45F4-9C95-71EFC9E821F8}"/>
              </a:ext>
            </a:extLst>
          </p:cNvPr>
          <p:cNvSpPr>
            <a:spLocks xmlns:a="http://schemas.openxmlformats.org/drawingml/2006/main" noGrp="1"/>
          </p:cNvSpPr>
          <p:nvPr/>
        </p:nvSpPr>
        <p:spPr>
          <a:xfrm xmlns:a="http://schemas.openxmlformats.org/drawingml/2006/main">
            <a:off x="11049000" y="64293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08</a:t>
            </a:r>
          </a:p>
        </p:txBody>
      </p:sp>
      <p:sp>
        <p:nvSpPr>
          <p:cNvPr id="5" name="">
            <a:extLst xmlns:a="http://schemas.openxmlformats.org/drawingml/2006/main">
              <a:ext uri="{FF2B5EF4-FFF2-40B4-BE49-F238E27FC236}">
                <a16:creationId xmlns:a16="http://schemas.microsoft.com/office/drawing/2014/main" id="{3821AC65-3CE7-483D-A991-67B4B9699E6B}"/>
              </a:ext>
            </a:extLst>
          </p:cNvPr>
          <p:cNvSpPr>
            <a:spLocks xmlns:a="http://schemas.openxmlformats.org/drawingml/2006/main" noGrp="1"/>
          </p:cNvSpPr>
          <p:nvPr/>
        </p:nvSpPr>
        <p:spPr>
          <a:xfrm xmlns:a="http://schemas.openxmlformats.org/drawingml/2006/main">
            <a:off x="609600" y="2181225"/>
            <a:ext cx="51625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Guided setup</a:t>
            </a:r>
          </a:p>
        </p:txBody>
      </p:sp>
      <p:sp>
        <p:nvSpPr>
          <p:cNvPr id="6" name="">
            <a:extLst xmlns:a="http://schemas.openxmlformats.org/drawingml/2006/main">
              <a:ext uri="{FF2B5EF4-FFF2-40B4-BE49-F238E27FC236}">
                <a16:creationId xmlns:a16="http://schemas.microsoft.com/office/drawing/2014/main" id="{5179FEF1-1F60-45B0-B637-38123696275E}"/>
              </a:ext>
            </a:extLst>
          </p:cNvPr>
          <p:cNvSpPr>
            <a:spLocks xmlns:a="http://schemas.openxmlformats.org/drawingml/2006/main" noGrp="1"/>
          </p:cNvSpPr>
          <p:nvPr/>
        </p:nvSpPr>
        <p:spPr>
          <a:xfrm xmlns:a="http://schemas.openxmlformats.org/drawingml/2006/main">
            <a:off x="609600" y="2667000"/>
            <a:ext cx="51625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Configure the approved tools and agree safe testing boundaries.</a:t>
            </a:r>
          </a:p>
        </p:txBody>
      </p:sp>
      <p:sp>
        <p:nvSpPr>
          <p:cNvPr id="7" name="">
            <a:extLst xmlns:a="http://schemas.openxmlformats.org/drawingml/2006/main">
              <a:ext uri="{FF2B5EF4-FFF2-40B4-BE49-F238E27FC236}">
                <a16:creationId xmlns:a16="http://schemas.microsoft.com/office/drawing/2014/main" id="{7A58FA08-5CA3-4BB2-A0E3-CFF4B3DD1F37}"/>
              </a:ext>
            </a:extLst>
          </p:cNvPr>
          <p:cNvSpPr>
            <a:spLocks xmlns:a="http://schemas.openxmlformats.org/drawingml/2006/main" noGrp="1"/>
          </p:cNvSpPr>
          <p:nvPr/>
        </p:nvSpPr>
        <p:spPr>
          <a:xfrm xmlns:a="http://schemas.openxmlformats.org/drawingml/2006/main">
            <a:off x="6419850" y="2181225"/>
            <a:ext cx="51625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Live working sessions</a:t>
            </a:r>
          </a:p>
        </p:txBody>
      </p:sp>
      <p:sp>
        <p:nvSpPr>
          <p:cNvPr id="8" name="">
            <a:extLst xmlns:a="http://schemas.openxmlformats.org/drawingml/2006/main">
              <a:ext uri="{FF2B5EF4-FFF2-40B4-BE49-F238E27FC236}">
                <a16:creationId xmlns:a16="http://schemas.microsoft.com/office/drawing/2014/main" id="{8CB02AD9-EE3F-4FF3-AF61-F72A0F1C0B25}"/>
              </a:ext>
            </a:extLst>
          </p:cNvPr>
          <p:cNvSpPr>
            <a:spLocks xmlns:a="http://schemas.openxmlformats.org/drawingml/2006/main" noGrp="1"/>
          </p:cNvSpPr>
          <p:nvPr/>
        </p:nvSpPr>
        <p:spPr>
          <a:xfrm xmlns:a="http://schemas.openxmlformats.org/drawingml/2006/main">
            <a:off x="6419850" y="2667000"/>
            <a:ext cx="51625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Practice risk selection and exploratory testing with our experts.</a:t>
            </a:r>
          </a:p>
        </p:txBody>
      </p:sp>
      <p:sp>
        <p:nvSpPr>
          <p:cNvPr id="9" name="">
            <a:extLst xmlns:a="http://schemas.openxmlformats.org/drawingml/2006/main">
              <a:ext uri="{FF2B5EF4-FFF2-40B4-BE49-F238E27FC236}">
                <a16:creationId xmlns:a16="http://schemas.microsoft.com/office/drawing/2014/main" id="{10B89123-A658-4B09-949D-7941885BAA63}"/>
              </a:ext>
            </a:extLst>
          </p:cNvPr>
          <p:cNvSpPr>
            <a:spLocks xmlns:a="http://schemas.openxmlformats.org/drawingml/2006/main" noGrp="1"/>
          </p:cNvSpPr>
          <p:nvPr/>
        </p:nvSpPr>
        <p:spPr>
          <a:xfrm xmlns:a="http://schemas.openxmlformats.org/drawingml/2006/main">
            <a:off x="609600" y="4114800"/>
            <a:ext cx="51625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Evidence review</a:t>
            </a:r>
          </a:p>
        </p:txBody>
      </p:sp>
      <p:sp>
        <p:nvSpPr>
          <p:cNvPr id="10" name="">
            <a:extLst xmlns:a="http://schemas.openxmlformats.org/drawingml/2006/main">
              <a:ext uri="{FF2B5EF4-FFF2-40B4-BE49-F238E27FC236}">
                <a16:creationId xmlns:a16="http://schemas.microsoft.com/office/drawing/2014/main" id="{F4A71A86-E699-497D-88A8-FC4F9EA24725}"/>
              </a:ext>
            </a:extLst>
          </p:cNvPr>
          <p:cNvSpPr>
            <a:spLocks xmlns:a="http://schemas.openxmlformats.org/drawingml/2006/main" noGrp="1"/>
          </p:cNvSpPr>
          <p:nvPr/>
        </p:nvSpPr>
        <p:spPr>
          <a:xfrm xmlns:a="http://schemas.openxmlformats.org/drawingml/2006/main">
            <a:off x="609600" y="4600575"/>
            <a:ext cx="51625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Learn to reproduce findings, challenge results and verify repairs.</a:t>
            </a:r>
          </a:p>
        </p:txBody>
      </p:sp>
      <p:sp>
        <p:nvSpPr>
          <p:cNvPr id="11" name="">
            <a:extLst xmlns:a="http://schemas.openxmlformats.org/drawingml/2006/main">
              <a:ext uri="{FF2B5EF4-FFF2-40B4-BE49-F238E27FC236}">
                <a16:creationId xmlns:a16="http://schemas.microsoft.com/office/drawing/2014/main" id="{EC57C48E-8D19-4E8F-9F9A-60B989A76FC4}"/>
              </a:ext>
            </a:extLst>
          </p:cNvPr>
          <p:cNvSpPr>
            <a:spLocks xmlns:a="http://schemas.openxmlformats.org/drawingml/2006/main" noGrp="1"/>
          </p:cNvSpPr>
          <p:nvPr/>
        </p:nvSpPr>
        <p:spPr>
          <a:xfrm xmlns:a="http://schemas.openxmlformats.org/drawingml/2006/main">
            <a:off x="6419850" y="4114800"/>
            <a:ext cx="51625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5F6F2"/>
                </a:solidFill>
                <a:latin typeface="Helvetica Neue"/>
                <a:ea typeface="Helvetica Neue"/>
                <a:cs typeface="Helvetica Neue"/>
              </a:defRPr>
            </a:pPr>
            <a:r>
              <a:rPr sz="2175" b="1">
                <a:solidFill>
                  <a:srgbClr val="F5F6F2"/>
                </a:solidFill>
                <a:latin typeface="Helvetica Neue"/>
                <a:ea typeface="Helvetica Neue"/>
                <a:cs typeface="Helvetica Neue"/>
              </a:rPr>
              <a:t>Independent practice</a:t>
            </a:r>
          </a:p>
        </p:txBody>
      </p:sp>
      <p:sp>
        <p:nvSpPr>
          <p:cNvPr id="12" name="">
            <a:extLst xmlns:a="http://schemas.openxmlformats.org/drawingml/2006/main">
              <a:ext uri="{FF2B5EF4-FFF2-40B4-BE49-F238E27FC236}">
                <a16:creationId xmlns:a16="http://schemas.microsoft.com/office/drawing/2014/main" id="{C1925E78-A547-4BA2-85F2-791E6C2962D2}"/>
              </a:ext>
            </a:extLst>
          </p:cNvPr>
          <p:cNvSpPr>
            <a:spLocks xmlns:a="http://schemas.openxmlformats.org/drawingml/2006/main" noGrp="1"/>
          </p:cNvSpPr>
          <p:nvPr/>
        </p:nvSpPr>
        <p:spPr>
          <a:xfrm xmlns:a="http://schemas.openxmlformats.org/drawingml/2006/main">
            <a:off x="6419850" y="4600575"/>
            <a:ext cx="51625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B9C2BD"/>
                </a:solidFill>
                <a:latin typeface="Helvetica Neue"/>
                <a:ea typeface="Helvetica Neue"/>
                <a:cs typeface="Helvetica Neue"/>
              </a:defRPr>
            </a:pPr>
            <a:r>
              <a:rPr sz="1875" b="0">
                <a:solidFill>
                  <a:srgbClr val="B9C2BD"/>
                </a:solidFill>
                <a:latin typeface="Helvetica Neue"/>
                <a:ea typeface="Helvetica Neue"/>
                <a:cs typeface="Helvetica Neue"/>
              </a:rPr>
              <a:t>Apply the workflow to your next change with a repeatable approach.</a:t>
            </a:r>
          </a:p>
        </p:txBody>
      </p:sp>
    </p:spTree>
    <p:extLst>
      <p:ext uri="{BB962C8B-B14F-4D97-AF65-F5344CB8AC3E}">
        <p14:creationId xmlns:p14="http://schemas.microsoft.com/office/powerpoint/2010/main" val="1221712840"/>
      </p:ext>
    </p:extLst>
  </p:cSld>
</p:sld>
</file>

<file path=ppt/slides/slide9.xml><?xml version="1.0" encoding="utf-8"?>
<p:sld xmlns:p="http://schemas.openxmlformats.org/presentationml/2006/main">
  <p:cSld>
    <p:bg>
      <p:bgPr>
        <a:solidFill xmlns:a="http://schemas.openxmlformats.org/drawingml/2006/main">
          <a:srgbClr val="080A09"/>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6F9AB572-ECB4-4753-A0F1-E87D4CF5305A}"/>
              </a:ext>
            </a:extLst>
          </p:cNvPr>
          <p:cNvSpPr>
            <a:spLocks xmlns:a="http://schemas.openxmlformats.org/drawingml/2006/main" noGrp="1"/>
          </p:cNvSpPr>
          <p:nvPr/>
        </p:nvSpPr>
        <p:spPr>
          <a:xfrm xmlns:a="http://schemas.openxmlformats.org/drawingml/2006/main">
            <a:off x="609600" y="3238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C9AA52"/>
                </a:solidFill>
                <a:latin typeface="Helvetica Neue"/>
                <a:ea typeface="Helvetica Neue"/>
                <a:cs typeface="Helvetica Neue"/>
              </a:defRPr>
            </a:pPr>
            <a:r>
              <a:rPr sz="1350" b="1">
                <a:solidFill>
                  <a:srgbClr val="C9AA52"/>
                </a:solidFill>
                <a:latin typeface="Helvetica Neue"/>
                <a:ea typeface="Helvetica Neue"/>
                <a:cs typeface="Helvetica Neue"/>
              </a:rPr>
              <a:t>GUIDED PRACTICE</a:t>
            </a:r>
          </a:p>
        </p:txBody>
      </p:sp>
      <p:sp>
        <p:nvSpPr>
          <p:cNvPr id="2" name="">
            <a:extLst xmlns:a="http://schemas.openxmlformats.org/drawingml/2006/main">
              <a:ext uri="{FF2B5EF4-FFF2-40B4-BE49-F238E27FC236}">
                <a16:creationId xmlns:a16="http://schemas.microsoft.com/office/drawing/2014/main" id="{3D7961A3-B202-4FA6-930C-32A580B565A6}"/>
              </a:ext>
            </a:extLst>
          </p:cNvPr>
          <p:cNvSpPr>
            <a:spLocks xmlns:a="http://schemas.openxmlformats.org/drawingml/2006/main" noGrp="1"/>
          </p:cNvSpPr>
          <p:nvPr/>
        </p:nvSpPr>
        <p:spPr>
          <a:xfrm xmlns:a="http://schemas.openxmlformats.org/drawingml/2006/main">
            <a:off x="609600" y="838200"/>
            <a:ext cx="109728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75" b="1">
                <a:solidFill>
                  <a:srgbClr val="F5F6F2"/>
                </a:solidFill>
                <a:latin typeface="Helvetica Neue"/>
                <a:ea typeface="Helvetica Neue"/>
                <a:cs typeface="Helvetica Neue"/>
              </a:defRPr>
            </a:pPr>
            <a:r>
              <a:rPr sz="3675" b="1">
                <a:solidFill>
                  <a:srgbClr val="F5F6F2"/>
                </a:solidFill>
                <a:latin typeface="Helvetica Neue"/>
                <a:ea typeface="Helvetica Neue"/>
                <a:cs typeface="Helvetica Neue"/>
              </a:rPr>
              <a:t>A CARBON walkthrough with an expert</a:t>
            </a:r>
          </a:p>
        </p:txBody>
      </p:sp>
      <p:sp>
        <p:nvSpPr>
          <p:cNvPr id="3" name="">
            <a:extLst xmlns:a="http://schemas.openxmlformats.org/drawingml/2006/main">
              <a:ext uri="{FF2B5EF4-FFF2-40B4-BE49-F238E27FC236}">
                <a16:creationId xmlns:a16="http://schemas.microsoft.com/office/drawing/2014/main" id="{52455AD9-9A51-436C-A11D-0F10C44E6441}"/>
              </a:ext>
            </a:extLst>
          </p:cNvPr>
          <p:cNvSpPr>
            <a:spLocks xmlns:a="http://schemas.openxmlformats.org/drawingml/2006/main" noGrp="1"/>
          </p:cNvSpPr>
          <p:nvPr/>
        </p:nvSpPr>
        <p:spPr>
          <a:xfrm xmlns:a="http://schemas.openxmlformats.org/drawingml/2006/main">
            <a:off x="609600" y="64293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Iceberg QA  /  AI QA expertise for your team</a:t>
            </a:r>
          </a:p>
        </p:txBody>
      </p:sp>
      <p:sp>
        <p:nvSpPr>
          <p:cNvPr id="4" name="">
            <a:extLst xmlns:a="http://schemas.openxmlformats.org/drawingml/2006/main">
              <a:ext uri="{FF2B5EF4-FFF2-40B4-BE49-F238E27FC236}">
                <a16:creationId xmlns:a16="http://schemas.microsoft.com/office/drawing/2014/main" id="{8319B6D3-46DB-4BE3-8B36-1F5114F75607}"/>
              </a:ext>
            </a:extLst>
          </p:cNvPr>
          <p:cNvSpPr>
            <a:spLocks xmlns:a="http://schemas.openxmlformats.org/drawingml/2006/main" noGrp="1"/>
          </p:cNvSpPr>
          <p:nvPr/>
        </p:nvSpPr>
        <p:spPr>
          <a:xfrm xmlns:a="http://schemas.openxmlformats.org/drawingml/2006/main">
            <a:off x="11049000" y="64293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09</a:t>
            </a:r>
          </a:p>
        </p:txBody>
      </p:sp>
      <p:sp>
        <p:nvSpPr>
          <p:cNvPr id="5" name="">
            <a:extLst xmlns:a="http://schemas.openxmlformats.org/drawingml/2006/main">
              <a:ext uri="{FF2B5EF4-FFF2-40B4-BE49-F238E27FC236}">
                <a16:creationId xmlns:a16="http://schemas.microsoft.com/office/drawing/2014/main" id="{D536F1F8-BE8A-438A-8750-B791C7791B74}"/>
              </a:ext>
            </a:extLst>
          </p:cNvPr>
          <p:cNvSpPr>
            <a:spLocks xmlns:a="http://schemas.openxmlformats.org/drawingml/2006/main" noGrp="1"/>
          </p:cNvSpPr>
          <p:nvPr/>
        </p:nvSpPr>
        <p:spPr>
          <a:xfrm xmlns:a="http://schemas.openxmlformats.org/drawingml/2006/main">
            <a:off x="609600" y="2295525"/>
            <a:ext cx="4210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700" b="1">
                <a:solidFill>
                  <a:srgbClr val="FFAB65"/>
                </a:solidFill>
                <a:latin typeface="Helvetica Neue"/>
                <a:ea typeface="Helvetica Neue"/>
                <a:cs typeface="Helvetica Neue"/>
              </a:defRPr>
            </a:pPr>
            <a:r>
              <a:rPr sz="2700" b="1">
                <a:solidFill>
                  <a:srgbClr val="FFAB65"/>
                </a:solidFill>
                <a:latin typeface="Helvetica Neue"/>
                <a:ea typeface="Helvetica Neue"/>
                <a:cs typeface="Helvetica Neue"/>
              </a:rPr>
              <a:t>/carbon-demo</a:t>
            </a:r>
          </a:p>
        </p:txBody>
      </p:sp>
      <p:sp>
        <p:nvSpPr>
          <p:cNvPr id="6" name="">
            <a:extLst xmlns:a="http://schemas.openxmlformats.org/drawingml/2006/main">
              <a:ext uri="{FF2B5EF4-FFF2-40B4-BE49-F238E27FC236}">
                <a16:creationId xmlns:a16="http://schemas.microsoft.com/office/drawing/2014/main" id="{11A635D6-ED12-4813-9969-BA1F2AC01D7D}"/>
              </a:ext>
            </a:extLst>
          </p:cNvPr>
          <p:cNvSpPr>
            <a:spLocks xmlns:a="http://schemas.openxmlformats.org/drawingml/2006/main" noGrp="1"/>
          </p:cNvSpPr>
          <p:nvPr/>
        </p:nvSpPr>
        <p:spPr>
          <a:xfrm xmlns:a="http://schemas.openxmlformats.org/drawingml/2006/main">
            <a:off x="5095875" y="2352675"/>
            <a:ext cx="6334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B9C2BD"/>
                </a:solidFill>
                <a:latin typeface="Helvetica Neue"/>
                <a:ea typeface="Helvetica Neue"/>
                <a:cs typeface="Helvetica Neue"/>
              </a:defRPr>
            </a:pPr>
            <a:r>
              <a:rPr sz="2025" b="0">
                <a:solidFill>
                  <a:srgbClr val="B9C2BD"/>
                </a:solidFill>
                <a:latin typeface="Helvetica Neue"/>
                <a:ea typeface="Helvetica Neue"/>
                <a:cs typeface="Helvetica Neue"/>
              </a:rPr>
              <a:t>Create a disposable project and start a first run.</a:t>
            </a:r>
          </a:p>
        </p:txBody>
      </p:sp>
      <p:sp>
        <p:nvSpPr>
          <p:cNvPr id="7" name="">
            <a:extLst xmlns:a="http://schemas.openxmlformats.org/drawingml/2006/main">
              <a:ext uri="{FF2B5EF4-FFF2-40B4-BE49-F238E27FC236}">
                <a16:creationId xmlns:a16="http://schemas.microsoft.com/office/drawing/2014/main" id="{66FE3DAA-67F5-4720-8646-0A174AD36B49}"/>
              </a:ext>
            </a:extLst>
          </p:cNvPr>
          <p:cNvSpPr>
            <a:spLocks xmlns:a="http://schemas.openxmlformats.org/drawingml/2006/main" noGrp="1"/>
          </p:cNvSpPr>
          <p:nvPr/>
        </p:nvSpPr>
        <p:spPr>
          <a:xfrm xmlns:a="http://schemas.openxmlformats.org/drawingml/2006/main">
            <a:off x="609600" y="3362325"/>
            <a:ext cx="4210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700" b="1">
                <a:solidFill>
                  <a:srgbClr val="FFAB65"/>
                </a:solidFill>
                <a:latin typeface="Helvetica Neue"/>
                <a:ea typeface="Helvetica Neue"/>
                <a:cs typeface="Helvetica Neue"/>
              </a:defRPr>
            </a:pPr>
            <a:r>
              <a:rPr sz="2700" b="1">
                <a:solidFill>
                  <a:srgbClr val="FFAB65"/>
                </a:solidFill>
                <a:latin typeface="Helvetica Neue"/>
                <a:ea typeface="Helvetica Neue"/>
                <a:cs typeface="Helvetica Neue"/>
              </a:rPr>
              <a:t>/carbon-issues</a:t>
            </a:r>
          </a:p>
        </p:txBody>
      </p:sp>
      <p:sp>
        <p:nvSpPr>
          <p:cNvPr id="8" name="">
            <a:extLst xmlns:a="http://schemas.openxmlformats.org/drawingml/2006/main">
              <a:ext uri="{FF2B5EF4-FFF2-40B4-BE49-F238E27FC236}">
                <a16:creationId xmlns:a16="http://schemas.microsoft.com/office/drawing/2014/main" id="{6C083326-34B8-4A2F-A604-ED89F8EA6030}"/>
              </a:ext>
            </a:extLst>
          </p:cNvPr>
          <p:cNvSpPr>
            <a:spLocks xmlns:a="http://schemas.openxmlformats.org/drawingml/2006/main" noGrp="1"/>
          </p:cNvSpPr>
          <p:nvPr/>
        </p:nvSpPr>
        <p:spPr>
          <a:xfrm xmlns:a="http://schemas.openxmlformats.org/drawingml/2006/main">
            <a:off x="5095875" y="3419475"/>
            <a:ext cx="6334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B9C2BD"/>
                </a:solidFill>
                <a:latin typeface="Helvetica Neue"/>
                <a:ea typeface="Helvetica Neue"/>
                <a:cs typeface="Helvetica Neue"/>
              </a:defRPr>
            </a:pPr>
            <a:r>
              <a:rPr sz="2025" b="0">
                <a:solidFill>
                  <a:srgbClr val="B9C2BD"/>
                </a:solidFill>
                <a:latin typeface="Helvetica Neue"/>
                <a:ea typeface="Helvetica Neue"/>
                <a:cs typeface="Helvetica Neue"/>
              </a:rPr>
              <a:t>Investigate one multi-step flow in that demo.</a:t>
            </a:r>
          </a:p>
        </p:txBody>
      </p:sp>
      <p:sp>
        <p:nvSpPr>
          <p:cNvPr id="9" name="">
            <a:extLst xmlns:a="http://schemas.openxmlformats.org/drawingml/2006/main">
              <a:ext uri="{FF2B5EF4-FFF2-40B4-BE49-F238E27FC236}">
                <a16:creationId xmlns:a16="http://schemas.microsoft.com/office/drawing/2014/main" id="{4DBEA1D1-1B70-46BF-B68A-6B351E57EE28}"/>
              </a:ext>
            </a:extLst>
          </p:cNvPr>
          <p:cNvSpPr>
            <a:spLocks xmlns:a="http://schemas.openxmlformats.org/drawingml/2006/main" noGrp="1"/>
          </p:cNvSpPr>
          <p:nvPr/>
        </p:nvSpPr>
        <p:spPr>
          <a:xfrm xmlns:a="http://schemas.openxmlformats.org/drawingml/2006/main">
            <a:off x="609600" y="4429125"/>
            <a:ext cx="42100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700" b="1">
                <a:solidFill>
                  <a:srgbClr val="FFAB65"/>
                </a:solidFill>
                <a:latin typeface="Helvetica Neue"/>
                <a:ea typeface="Helvetica Neue"/>
                <a:cs typeface="Helvetica Neue"/>
              </a:defRPr>
            </a:pPr>
            <a:r>
              <a:rPr sz="2700" b="1">
                <a:solidFill>
                  <a:srgbClr val="FFAB65"/>
                </a:solidFill>
                <a:latin typeface="Helvetica Neue"/>
                <a:ea typeface="Helvetica Neue"/>
                <a:cs typeface="Helvetica Neue"/>
              </a:rPr>
              <a:t>/carbon-map</a:t>
            </a:r>
          </a:p>
        </p:txBody>
      </p:sp>
      <p:sp>
        <p:nvSpPr>
          <p:cNvPr id="10" name="">
            <a:extLst xmlns:a="http://schemas.openxmlformats.org/drawingml/2006/main">
              <a:ext uri="{FF2B5EF4-FFF2-40B4-BE49-F238E27FC236}">
                <a16:creationId xmlns:a16="http://schemas.microsoft.com/office/drawing/2014/main" id="{EC62AB09-4981-4BE0-9A1E-929EEB9E692D}"/>
              </a:ext>
            </a:extLst>
          </p:cNvPr>
          <p:cNvSpPr>
            <a:spLocks xmlns:a="http://schemas.openxmlformats.org/drawingml/2006/main" noGrp="1"/>
          </p:cNvSpPr>
          <p:nvPr/>
        </p:nvSpPr>
        <p:spPr>
          <a:xfrm xmlns:a="http://schemas.openxmlformats.org/drawingml/2006/main">
            <a:off x="5095875" y="4486275"/>
            <a:ext cx="6334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B9C2BD"/>
                </a:solidFill>
                <a:latin typeface="Helvetica Neue"/>
                <a:ea typeface="Helvetica Neue"/>
                <a:cs typeface="Helvetica Neue"/>
              </a:defRPr>
            </a:pPr>
            <a:r>
              <a:rPr sz="2025" b="0">
                <a:solidFill>
                  <a:srgbClr val="B9C2BD"/>
                </a:solidFill>
                <a:latin typeface="Helvetica Neue"/>
                <a:ea typeface="Helvetica Neue"/>
                <a:cs typeface="Helvetica Neue"/>
              </a:rPr>
              <a:t>Show what was explored and what needs attention.</a:t>
            </a:r>
          </a:p>
        </p:txBody>
      </p:sp>
      <p:sp>
        <p:nvSpPr>
          <p:cNvPr id="11" name="">
            <a:extLst xmlns:a="http://schemas.openxmlformats.org/drawingml/2006/main">
              <a:ext uri="{FF2B5EF4-FFF2-40B4-BE49-F238E27FC236}">
                <a16:creationId xmlns:a16="http://schemas.microsoft.com/office/drawing/2014/main" id="{EB62A0D8-6451-4DC4-A15E-AF6ED903715A}"/>
              </a:ext>
            </a:extLst>
          </p:cNvPr>
          <p:cNvSpPr>
            <a:spLocks xmlns:a="http://schemas.openxmlformats.org/drawingml/2006/main" noGrp="1"/>
          </p:cNvSpPr>
          <p:nvPr/>
        </p:nvSpPr>
        <p:spPr>
          <a:xfrm xmlns:a="http://schemas.openxmlformats.org/drawingml/2006/main">
            <a:off x="609600" y="5619750"/>
            <a:ext cx="10858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875" b="0">
                <a:solidFill>
                  <a:srgbClr val="A9CDBB"/>
                </a:solidFill>
                <a:latin typeface="Helvetica Neue"/>
                <a:ea typeface="Helvetica Neue"/>
                <a:cs typeface="Helvetica Neue"/>
              </a:defRPr>
            </a:pPr>
            <a:r>
              <a:rPr sz="1875" b="0">
                <a:solidFill>
                  <a:srgbClr val="A9CDBB"/>
                </a:solidFill>
                <a:latin typeface="Helvetica Neue"/>
                <a:ea typeface="Helvetica Neue"/>
                <a:cs typeface="Helvetica Neue"/>
              </a:rPr>
              <a:t>Our experts explain what to test, why it matters and how to interpret the result.</a:t>
            </a:r>
          </a:p>
        </p:txBody>
      </p:sp>
    </p:spTree>
    <p:extLst>
      <p:ext uri="{BB962C8B-B14F-4D97-AF65-F5344CB8AC3E}">
        <p14:creationId xmlns:p14="http://schemas.microsoft.com/office/powerpoint/2010/main" val="474767230"/>
      </p:ext>
    </p:extLst>
  </p:cSld>
</p:sld>
</file>

<file path=ppt/slides/slide10.xml><?xml version="1.0" encoding="utf-8"?>
<p:sld xmlns:p="http://schemas.openxmlformats.org/presentationml/2006/main">
  <p:cSld>
    <p:bg>
      <p:bgPr>
        <a:solidFill xmlns:a="http://schemas.openxmlformats.org/drawingml/2006/main">
          <a:srgbClr val="080A09"/>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D04DFB5-8DA8-4BF9-859C-3B13B9F733E8}"/>
              </a:ext>
            </a:extLst>
          </p:cNvPr>
          <p:cNvSpPr>
            <a:spLocks xmlns:a="http://schemas.openxmlformats.org/drawingml/2006/main" noGrp="1"/>
          </p:cNvSpPr>
          <p:nvPr/>
        </p:nvSpPr>
        <p:spPr>
          <a:xfrm xmlns:a="http://schemas.openxmlformats.org/drawingml/2006/main">
            <a:off x="609600" y="3238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C9AA52"/>
                </a:solidFill>
                <a:latin typeface="Helvetica Neue"/>
                <a:ea typeface="Helvetica Neue"/>
                <a:cs typeface="Helvetica Neue"/>
              </a:defRPr>
            </a:pPr>
            <a:r>
              <a:rPr sz="1350" b="1">
                <a:solidFill>
                  <a:srgbClr val="C9AA52"/>
                </a:solidFill>
                <a:latin typeface="Helvetica Neue"/>
                <a:ea typeface="Helvetica Neue"/>
                <a:cs typeface="Helvetica Neue"/>
              </a:rPr>
              <a:t>COMMAND EXAMPLES</a:t>
            </a:r>
          </a:p>
        </p:txBody>
      </p:sp>
      <p:sp>
        <p:nvSpPr>
          <p:cNvPr id="2" name="">
            <a:extLst xmlns:a="http://schemas.openxmlformats.org/drawingml/2006/main">
              <a:ext uri="{FF2B5EF4-FFF2-40B4-BE49-F238E27FC236}">
                <a16:creationId xmlns:a16="http://schemas.microsoft.com/office/drawing/2014/main" id="{43F51ABD-39EF-4775-B6AA-9F3AA6598791}"/>
              </a:ext>
            </a:extLst>
          </p:cNvPr>
          <p:cNvSpPr>
            <a:spLocks xmlns:a="http://schemas.openxmlformats.org/drawingml/2006/main" noGrp="1"/>
          </p:cNvSpPr>
          <p:nvPr/>
        </p:nvSpPr>
        <p:spPr>
          <a:xfrm xmlns:a="http://schemas.openxmlformats.org/drawingml/2006/main">
            <a:off x="609600" y="838200"/>
            <a:ext cx="109728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75" b="1">
                <a:solidFill>
                  <a:srgbClr val="F5F6F2"/>
                </a:solidFill>
                <a:latin typeface="Helvetica Neue"/>
                <a:ea typeface="Helvetica Neue"/>
                <a:cs typeface="Helvetica Neue"/>
              </a:defRPr>
            </a:pPr>
            <a:r>
              <a:rPr sz="3675" b="1">
                <a:solidFill>
                  <a:srgbClr val="F5F6F2"/>
                </a:solidFill>
                <a:latin typeface="Helvetica Neue"/>
                <a:ea typeface="Helvetica Neue"/>
                <a:cs typeface="Helvetica Neue"/>
              </a:rPr>
              <a:t>CARBON commands</a:t>
            </a:r>
          </a:p>
        </p:txBody>
      </p:sp>
      <p:sp>
        <p:nvSpPr>
          <p:cNvPr id="3" name="">
            <a:extLst xmlns:a="http://schemas.openxmlformats.org/drawingml/2006/main">
              <a:ext uri="{FF2B5EF4-FFF2-40B4-BE49-F238E27FC236}">
                <a16:creationId xmlns:a16="http://schemas.microsoft.com/office/drawing/2014/main" id="{9BAF3587-0BD2-42CC-A1DB-0519692890C4}"/>
              </a:ext>
            </a:extLst>
          </p:cNvPr>
          <p:cNvSpPr>
            <a:spLocks xmlns:a="http://schemas.openxmlformats.org/drawingml/2006/main" noGrp="1"/>
          </p:cNvSpPr>
          <p:nvPr/>
        </p:nvSpPr>
        <p:spPr>
          <a:xfrm xmlns:a="http://schemas.openxmlformats.org/drawingml/2006/main">
            <a:off x="609600" y="64293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Iceberg QA  /  AI QA expertise for your team</a:t>
            </a:r>
          </a:p>
        </p:txBody>
      </p:sp>
      <p:sp>
        <p:nvSpPr>
          <p:cNvPr id="4" name="">
            <a:extLst xmlns:a="http://schemas.openxmlformats.org/drawingml/2006/main">
              <a:ext uri="{FF2B5EF4-FFF2-40B4-BE49-F238E27FC236}">
                <a16:creationId xmlns:a16="http://schemas.microsoft.com/office/drawing/2014/main" id="{8665677B-680B-46F3-B205-F042D83C98AF}"/>
              </a:ext>
            </a:extLst>
          </p:cNvPr>
          <p:cNvSpPr>
            <a:spLocks xmlns:a="http://schemas.openxmlformats.org/drawingml/2006/main" noGrp="1"/>
          </p:cNvSpPr>
          <p:nvPr/>
        </p:nvSpPr>
        <p:spPr>
          <a:xfrm xmlns:a="http://schemas.openxmlformats.org/drawingml/2006/main">
            <a:off x="11049000" y="64293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10</a:t>
            </a:r>
          </a:p>
        </p:txBody>
      </p:sp>
      <p:sp>
        <p:nvSpPr>
          <p:cNvPr id="5" name="">
            <a:extLst xmlns:a="http://schemas.openxmlformats.org/drawingml/2006/main">
              <a:ext uri="{FF2B5EF4-FFF2-40B4-BE49-F238E27FC236}">
                <a16:creationId xmlns:a16="http://schemas.microsoft.com/office/drawing/2014/main" id="{A225BFED-8E87-4DB8-8269-61AA0139705F}"/>
              </a:ext>
            </a:extLst>
          </p:cNvPr>
          <p:cNvSpPr>
            <a:spLocks xmlns:a="http://schemas.openxmlformats.org/drawingml/2006/main" noGrp="1"/>
          </p:cNvSpPr>
          <p:nvPr/>
        </p:nvSpPr>
        <p:spPr>
          <a:xfrm xmlns:a="http://schemas.openxmlformats.org/drawingml/2006/main">
            <a:off x="609600" y="2162175"/>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FAB65"/>
                </a:solidFill>
                <a:latin typeface="Helvetica Neue"/>
                <a:ea typeface="Helvetica Neue"/>
                <a:cs typeface="Helvetica Neue"/>
              </a:defRPr>
            </a:pPr>
            <a:r>
              <a:rPr sz="2175" b="1">
                <a:solidFill>
                  <a:srgbClr val="FFAB65"/>
                </a:solidFill>
                <a:latin typeface="Helvetica Neue"/>
                <a:ea typeface="Helvetica Neue"/>
                <a:cs typeface="Helvetica Neue"/>
              </a:rPr>
              <a:t>/carbon</a:t>
            </a:r>
          </a:p>
        </p:txBody>
      </p:sp>
      <p:sp>
        <p:nvSpPr>
          <p:cNvPr id="6" name="">
            <a:extLst xmlns:a="http://schemas.openxmlformats.org/drawingml/2006/main">
              <a:ext uri="{FF2B5EF4-FFF2-40B4-BE49-F238E27FC236}">
                <a16:creationId xmlns:a16="http://schemas.microsoft.com/office/drawing/2014/main" id="{3F00D3A7-36E1-4380-9F97-366EB8C6E8A9}"/>
              </a:ext>
            </a:extLst>
          </p:cNvPr>
          <p:cNvSpPr>
            <a:spLocks xmlns:a="http://schemas.openxmlformats.org/drawingml/2006/main" noGrp="1"/>
          </p:cNvSpPr>
          <p:nvPr/>
        </p:nvSpPr>
        <p:spPr>
          <a:xfrm xmlns:a="http://schemas.openxmlformats.org/drawingml/2006/main">
            <a:off x="609600" y="2600325"/>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B9C2BD"/>
                </a:solidFill>
                <a:latin typeface="Helvetica Neue"/>
                <a:ea typeface="Helvetica Neue"/>
                <a:cs typeface="Helvetica Neue"/>
              </a:defRPr>
            </a:pPr>
            <a:r>
              <a:rPr sz="1725" b="0">
                <a:solidFill>
                  <a:srgbClr val="B9C2BD"/>
                </a:solidFill>
                <a:latin typeface="Helvetica Neue"/>
                <a:ea typeface="Helvetica Neue"/>
                <a:cs typeface="Helvetica Neue"/>
              </a:rPr>
              <a:t>Run a bounded, broad assessment.</a:t>
            </a:r>
          </a:p>
        </p:txBody>
      </p:sp>
      <p:sp>
        <p:nvSpPr>
          <p:cNvPr id="7" name="">
            <a:extLst xmlns:a="http://schemas.openxmlformats.org/drawingml/2006/main">
              <a:ext uri="{FF2B5EF4-FFF2-40B4-BE49-F238E27FC236}">
                <a16:creationId xmlns:a16="http://schemas.microsoft.com/office/drawing/2014/main" id="{23A45E40-51AB-4183-AA23-071964745D0B}"/>
              </a:ext>
            </a:extLst>
          </p:cNvPr>
          <p:cNvSpPr>
            <a:spLocks xmlns:a="http://schemas.openxmlformats.org/drawingml/2006/main" noGrp="1"/>
          </p:cNvSpPr>
          <p:nvPr/>
        </p:nvSpPr>
        <p:spPr>
          <a:xfrm xmlns:a="http://schemas.openxmlformats.org/drawingml/2006/main">
            <a:off x="6324600" y="2162175"/>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FAB65"/>
                </a:solidFill>
                <a:latin typeface="Helvetica Neue"/>
                <a:ea typeface="Helvetica Neue"/>
                <a:cs typeface="Helvetica Neue"/>
              </a:defRPr>
            </a:pPr>
            <a:r>
              <a:rPr sz="2175" b="1">
                <a:solidFill>
                  <a:srgbClr val="FFAB65"/>
                </a:solidFill>
                <a:latin typeface="Helvetica Neue"/>
                <a:ea typeface="Helvetica Neue"/>
                <a:cs typeface="Helvetica Neue"/>
              </a:rPr>
              <a:t>/carbon-security</a:t>
            </a:r>
          </a:p>
        </p:txBody>
      </p:sp>
      <p:sp>
        <p:nvSpPr>
          <p:cNvPr id="8" name="">
            <a:extLst xmlns:a="http://schemas.openxmlformats.org/drawingml/2006/main">
              <a:ext uri="{FF2B5EF4-FFF2-40B4-BE49-F238E27FC236}">
                <a16:creationId xmlns:a16="http://schemas.microsoft.com/office/drawing/2014/main" id="{F19AA0DE-6BE0-4C90-A2B7-2609E401A046}"/>
              </a:ext>
            </a:extLst>
          </p:cNvPr>
          <p:cNvSpPr>
            <a:spLocks xmlns:a="http://schemas.openxmlformats.org/drawingml/2006/main" noGrp="1"/>
          </p:cNvSpPr>
          <p:nvPr/>
        </p:nvSpPr>
        <p:spPr>
          <a:xfrm xmlns:a="http://schemas.openxmlformats.org/drawingml/2006/main">
            <a:off x="6324600" y="2600325"/>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B9C2BD"/>
                </a:solidFill>
                <a:latin typeface="Helvetica Neue"/>
                <a:ea typeface="Helvetica Neue"/>
                <a:cs typeface="Helvetica Neue"/>
              </a:defRPr>
            </a:pPr>
            <a:r>
              <a:rPr sz="1725" b="0">
                <a:solidFill>
                  <a:srgbClr val="B9C2BD"/>
                </a:solidFill>
                <a:latin typeface="Helvetica Neue"/>
                <a:ea typeface="Helvetica Neue"/>
                <a:cs typeface="Helvetica Neue"/>
              </a:rPr>
              <a:t>Investigate security weaknesses.</a:t>
            </a:r>
          </a:p>
        </p:txBody>
      </p:sp>
      <p:sp>
        <p:nvSpPr>
          <p:cNvPr id="9" name="">
            <a:extLst xmlns:a="http://schemas.openxmlformats.org/drawingml/2006/main">
              <a:ext uri="{FF2B5EF4-FFF2-40B4-BE49-F238E27FC236}">
                <a16:creationId xmlns:a16="http://schemas.microsoft.com/office/drawing/2014/main" id="{B1EFE1C5-56F0-4F80-AC08-FDE0095C5B8B}"/>
              </a:ext>
            </a:extLst>
          </p:cNvPr>
          <p:cNvSpPr>
            <a:spLocks xmlns:a="http://schemas.openxmlformats.org/drawingml/2006/main" noGrp="1"/>
          </p:cNvSpPr>
          <p:nvPr/>
        </p:nvSpPr>
        <p:spPr>
          <a:xfrm xmlns:a="http://schemas.openxmlformats.org/drawingml/2006/main">
            <a:off x="609600" y="3143250"/>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FAB65"/>
                </a:solidFill>
                <a:latin typeface="Helvetica Neue"/>
                <a:ea typeface="Helvetica Neue"/>
                <a:cs typeface="Helvetica Neue"/>
              </a:defRPr>
            </a:pPr>
            <a:r>
              <a:rPr sz="2175" b="1">
                <a:solidFill>
                  <a:srgbClr val="FFAB65"/>
                </a:solidFill>
                <a:latin typeface="Helvetica Neue"/>
                <a:ea typeface="Helvetica Neue"/>
                <a:cs typeface="Helvetica Neue"/>
              </a:rPr>
              <a:t>/carbon-auto</a:t>
            </a:r>
          </a:p>
        </p:txBody>
      </p:sp>
      <p:sp>
        <p:nvSpPr>
          <p:cNvPr id="10" name="">
            <a:extLst xmlns:a="http://schemas.openxmlformats.org/drawingml/2006/main">
              <a:ext uri="{FF2B5EF4-FFF2-40B4-BE49-F238E27FC236}">
                <a16:creationId xmlns:a16="http://schemas.microsoft.com/office/drawing/2014/main" id="{A4A5C683-0A35-44FF-85D4-E212194DE8FB}"/>
              </a:ext>
            </a:extLst>
          </p:cNvPr>
          <p:cNvSpPr>
            <a:spLocks xmlns:a="http://schemas.openxmlformats.org/drawingml/2006/main" noGrp="1"/>
          </p:cNvSpPr>
          <p:nvPr/>
        </p:nvSpPr>
        <p:spPr>
          <a:xfrm xmlns:a="http://schemas.openxmlformats.org/drawingml/2006/main">
            <a:off x="609600" y="3581400"/>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B9C2BD"/>
                </a:solidFill>
                <a:latin typeface="Helvetica Neue"/>
                <a:ea typeface="Helvetica Neue"/>
                <a:cs typeface="Helvetica Neue"/>
              </a:defRPr>
            </a:pPr>
            <a:r>
              <a:rPr sz="1725" b="0">
                <a:solidFill>
                  <a:srgbClr val="B9C2BD"/>
                </a:solidFill>
                <a:latin typeface="Helvetica Neue"/>
                <a:ea typeface="Helvetica Neue"/>
                <a:cs typeface="Helvetica Neue"/>
              </a:rPr>
              <a:t>Run a bounded test, fix and retest loop.</a:t>
            </a:r>
          </a:p>
        </p:txBody>
      </p:sp>
      <p:sp>
        <p:nvSpPr>
          <p:cNvPr id="11" name="">
            <a:extLst xmlns:a="http://schemas.openxmlformats.org/drawingml/2006/main">
              <a:ext uri="{FF2B5EF4-FFF2-40B4-BE49-F238E27FC236}">
                <a16:creationId xmlns:a16="http://schemas.microsoft.com/office/drawing/2014/main" id="{917ECF0F-926D-43A5-8C1E-8261D933B563}"/>
              </a:ext>
            </a:extLst>
          </p:cNvPr>
          <p:cNvSpPr>
            <a:spLocks xmlns:a="http://schemas.openxmlformats.org/drawingml/2006/main" noGrp="1"/>
          </p:cNvSpPr>
          <p:nvPr/>
        </p:nvSpPr>
        <p:spPr>
          <a:xfrm xmlns:a="http://schemas.openxmlformats.org/drawingml/2006/main">
            <a:off x="6324600" y="3143250"/>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FAB65"/>
                </a:solidFill>
                <a:latin typeface="Helvetica Neue"/>
                <a:ea typeface="Helvetica Neue"/>
                <a:cs typeface="Helvetica Neue"/>
              </a:defRPr>
            </a:pPr>
            <a:r>
              <a:rPr sz="2175" b="1">
                <a:solidFill>
                  <a:srgbClr val="FFAB65"/>
                </a:solidFill>
                <a:latin typeface="Helvetica Neue"/>
                <a:ea typeface="Helvetica Neue"/>
                <a:cs typeface="Helvetica Neue"/>
              </a:rPr>
              <a:t>/carbon-issues</a:t>
            </a:r>
          </a:p>
        </p:txBody>
      </p:sp>
      <p:sp>
        <p:nvSpPr>
          <p:cNvPr id="12" name="">
            <a:extLst xmlns:a="http://schemas.openxmlformats.org/drawingml/2006/main">
              <a:ext uri="{FF2B5EF4-FFF2-40B4-BE49-F238E27FC236}">
                <a16:creationId xmlns:a16="http://schemas.microsoft.com/office/drawing/2014/main" id="{9A9A4CF7-9886-42A4-AA50-C3657FBD1053}"/>
              </a:ext>
            </a:extLst>
          </p:cNvPr>
          <p:cNvSpPr>
            <a:spLocks xmlns:a="http://schemas.openxmlformats.org/drawingml/2006/main" noGrp="1"/>
          </p:cNvSpPr>
          <p:nvPr/>
        </p:nvSpPr>
        <p:spPr>
          <a:xfrm xmlns:a="http://schemas.openxmlformats.org/drawingml/2006/main">
            <a:off x="6324600" y="3581400"/>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B9C2BD"/>
                </a:solidFill>
                <a:latin typeface="Helvetica Neue"/>
                <a:ea typeface="Helvetica Neue"/>
                <a:cs typeface="Helvetica Neue"/>
              </a:defRPr>
            </a:pPr>
            <a:r>
              <a:rPr sz="1725" b="0">
                <a:solidFill>
                  <a:srgbClr val="B9C2BD"/>
                </a:solidFill>
                <a:latin typeface="Helvetica Neue"/>
                <a:ea typeface="Helvetica Neue"/>
                <a:cs typeface="Helvetica Neue"/>
              </a:rPr>
              <a:t>Hunt reproducible bugs and state failures.</a:t>
            </a:r>
          </a:p>
        </p:txBody>
      </p:sp>
      <p:sp>
        <p:nvSpPr>
          <p:cNvPr id="13" name="">
            <a:extLst xmlns:a="http://schemas.openxmlformats.org/drawingml/2006/main">
              <a:ext uri="{FF2B5EF4-FFF2-40B4-BE49-F238E27FC236}">
                <a16:creationId xmlns:a16="http://schemas.microsoft.com/office/drawing/2014/main" id="{5BBCB88F-F3F9-4149-B8D7-0BFA334AAB1B}"/>
              </a:ext>
            </a:extLst>
          </p:cNvPr>
          <p:cNvSpPr>
            <a:spLocks xmlns:a="http://schemas.openxmlformats.org/drawingml/2006/main" noGrp="1"/>
          </p:cNvSpPr>
          <p:nvPr/>
        </p:nvSpPr>
        <p:spPr>
          <a:xfrm xmlns:a="http://schemas.openxmlformats.org/drawingml/2006/main">
            <a:off x="609600" y="4124325"/>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FAB65"/>
                </a:solidFill>
                <a:latin typeface="Helvetica Neue"/>
                <a:ea typeface="Helvetica Neue"/>
                <a:cs typeface="Helvetica Neue"/>
              </a:defRPr>
            </a:pPr>
            <a:r>
              <a:rPr sz="2175" b="1">
                <a:solidFill>
                  <a:srgbClr val="FFAB65"/>
                </a:solidFill>
                <a:latin typeface="Helvetica Neue"/>
                <a:ea typeface="Helvetica Neue"/>
                <a:cs typeface="Helvetica Neue"/>
              </a:rPr>
              <a:t>/carbon-accessibility</a:t>
            </a:r>
          </a:p>
        </p:txBody>
      </p:sp>
      <p:sp>
        <p:nvSpPr>
          <p:cNvPr id="14" name="">
            <a:extLst xmlns:a="http://schemas.openxmlformats.org/drawingml/2006/main">
              <a:ext uri="{FF2B5EF4-FFF2-40B4-BE49-F238E27FC236}">
                <a16:creationId xmlns:a16="http://schemas.microsoft.com/office/drawing/2014/main" id="{7B91D33B-7001-4B65-9E40-118D83F7225F}"/>
              </a:ext>
            </a:extLst>
          </p:cNvPr>
          <p:cNvSpPr>
            <a:spLocks xmlns:a="http://schemas.openxmlformats.org/drawingml/2006/main" noGrp="1"/>
          </p:cNvSpPr>
          <p:nvPr/>
        </p:nvSpPr>
        <p:spPr>
          <a:xfrm xmlns:a="http://schemas.openxmlformats.org/drawingml/2006/main">
            <a:off x="609600" y="4562475"/>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B9C2BD"/>
                </a:solidFill>
                <a:latin typeface="Helvetica Neue"/>
                <a:ea typeface="Helvetica Neue"/>
                <a:cs typeface="Helvetica Neue"/>
              </a:defRPr>
            </a:pPr>
            <a:r>
              <a:rPr sz="1725" b="0">
                <a:solidFill>
                  <a:srgbClr val="B9C2BD"/>
                </a:solidFill>
                <a:latin typeface="Helvetica Neue"/>
                <a:ea typeface="Helvetica Neue"/>
                <a:cs typeface="Helvetica Neue"/>
              </a:rPr>
              <a:t>Investigate accessibility barriers.</a:t>
            </a:r>
          </a:p>
        </p:txBody>
      </p:sp>
      <p:sp>
        <p:nvSpPr>
          <p:cNvPr id="15" name="">
            <a:extLst xmlns:a="http://schemas.openxmlformats.org/drawingml/2006/main">
              <a:ext uri="{FF2B5EF4-FFF2-40B4-BE49-F238E27FC236}">
                <a16:creationId xmlns:a16="http://schemas.microsoft.com/office/drawing/2014/main" id="{7A568769-9798-40B0-B060-6156562133B7}"/>
              </a:ext>
            </a:extLst>
          </p:cNvPr>
          <p:cNvSpPr>
            <a:spLocks xmlns:a="http://schemas.openxmlformats.org/drawingml/2006/main" noGrp="1"/>
          </p:cNvSpPr>
          <p:nvPr/>
        </p:nvSpPr>
        <p:spPr>
          <a:xfrm xmlns:a="http://schemas.openxmlformats.org/drawingml/2006/main">
            <a:off x="6324600" y="4124325"/>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FAB65"/>
                </a:solidFill>
                <a:latin typeface="Helvetica Neue"/>
                <a:ea typeface="Helvetica Neue"/>
                <a:cs typeface="Helvetica Neue"/>
              </a:defRPr>
            </a:pPr>
            <a:r>
              <a:rPr sz="2175" b="1">
                <a:solidFill>
                  <a:srgbClr val="FFAB65"/>
                </a:solidFill>
                <a:latin typeface="Helvetica Neue"/>
                <a:ea typeface="Helvetica Neue"/>
                <a:cs typeface="Helvetica Neue"/>
              </a:rPr>
              <a:t>/carbon-map</a:t>
            </a:r>
          </a:p>
        </p:txBody>
      </p:sp>
      <p:sp>
        <p:nvSpPr>
          <p:cNvPr id="16" name="">
            <a:extLst xmlns:a="http://schemas.openxmlformats.org/drawingml/2006/main">
              <a:ext uri="{FF2B5EF4-FFF2-40B4-BE49-F238E27FC236}">
                <a16:creationId xmlns:a16="http://schemas.microsoft.com/office/drawing/2014/main" id="{76A27B61-FC93-4F39-ADEB-24341B0AACF9}"/>
              </a:ext>
            </a:extLst>
          </p:cNvPr>
          <p:cNvSpPr>
            <a:spLocks xmlns:a="http://schemas.openxmlformats.org/drawingml/2006/main" noGrp="1"/>
          </p:cNvSpPr>
          <p:nvPr/>
        </p:nvSpPr>
        <p:spPr>
          <a:xfrm xmlns:a="http://schemas.openxmlformats.org/drawingml/2006/main">
            <a:off x="6324600" y="4562475"/>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B9C2BD"/>
                </a:solidFill>
                <a:latin typeface="Helvetica Neue"/>
                <a:ea typeface="Helvetica Neue"/>
                <a:cs typeface="Helvetica Neue"/>
              </a:defRPr>
            </a:pPr>
            <a:r>
              <a:rPr sz="1725" b="0">
                <a:solidFill>
                  <a:srgbClr val="B9C2BD"/>
                </a:solidFill>
                <a:latin typeface="Helvetica Neue"/>
                <a:ea typeface="Helvetica Neue"/>
                <a:cs typeface="Helvetica Neue"/>
              </a:rPr>
              <a:t>Visualize the current assessment.</a:t>
            </a:r>
          </a:p>
        </p:txBody>
      </p:sp>
      <p:sp>
        <p:nvSpPr>
          <p:cNvPr id="17" name="">
            <a:extLst xmlns:a="http://schemas.openxmlformats.org/drawingml/2006/main">
              <a:ext uri="{FF2B5EF4-FFF2-40B4-BE49-F238E27FC236}">
                <a16:creationId xmlns:a16="http://schemas.microsoft.com/office/drawing/2014/main" id="{78CEF7BB-0995-460D-BB84-AD020C3E576D}"/>
              </a:ext>
            </a:extLst>
          </p:cNvPr>
          <p:cNvSpPr>
            <a:spLocks xmlns:a="http://schemas.openxmlformats.org/drawingml/2006/main" noGrp="1"/>
          </p:cNvSpPr>
          <p:nvPr/>
        </p:nvSpPr>
        <p:spPr>
          <a:xfrm xmlns:a="http://schemas.openxmlformats.org/drawingml/2006/main">
            <a:off x="609600" y="5105400"/>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FAB65"/>
                </a:solidFill>
                <a:latin typeface="Helvetica Neue"/>
                <a:ea typeface="Helvetica Neue"/>
                <a:cs typeface="Helvetica Neue"/>
              </a:defRPr>
            </a:pPr>
            <a:r>
              <a:rPr sz="2175" b="1">
                <a:solidFill>
                  <a:srgbClr val="FFAB65"/>
                </a:solidFill>
                <a:latin typeface="Helvetica Neue"/>
                <a:ea typeface="Helvetica Neue"/>
                <a:cs typeface="Helvetica Neue"/>
              </a:rPr>
              <a:t>/carbon-privacy</a:t>
            </a:r>
          </a:p>
        </p:txBody>
      </p:sp>
      <p:sp>
        <p:nvSpPr>
          <p:cNvPr id="18" name="">
            <a:extLst xmlns:a="http://schemas.openxmlformats.org/drawingml/2006/main">
              <a:ext uri="{FF2B5EF4-FFF2-40B4-BE49-F238E27FC236}">
                <a16:creationId xmlns:a16="http://schemas.microsoft.com/office/drawing/2014/main" id="{56A5478C-DD47-4896-83BB-5C8A0B4CD5CD}"/>
              </a:ext>
            </a:extLst>
          </p:cNvPr>
          <p:cNvSpPr>
            <a:spLocks xmlns:a="http://schemas.openxmlformats.org/drawingml/2006/main" noGrp="1"/>
          </p:cNvSpPr>
          <p:nvPr/>
        </p:nvSpPr>
        <p:spPr>
          <a:xfrm xmlns:a="http://schemas.openxmlformats.org/drawingml/2006/main">
            <a:off x="609600" y="5543550"/>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B9C2BD"/>
                </a:solidFill>
                <a:latin typeface="Helvetica Neue"/>
                <a:ea typeface="Helvetica Neue"/>
                <a:cs typeface="Helvetica Neue"/>
              </a:defRPr>
            </a:pPr>
            <a:r>
              <a:rPr sz="1725" b="0">
                <a:solidFill>
                  <a:srgbClr val="B9C2BD"/>
                </a:solidFill>
                <a:latin typeface="Helvetica Neue"/>
                <a:ea typeface="Helvetica Neue"/>
                <a:cs typeface="Helvetica Neue"/>
              </a:rPr>
              <a:t>Check how personal data is handled.</a:t>
            </a:r>
          </a:p>
        </p:txBody>
      </p:sp>
      <p:sp>
        <p:nvSpPr>
          <p:cNvPr id="19" name="">
            <a:extLst xmlns:a="http://schemas.openxmlformats.org/drawingml/2006/main">
              <a:ext uri="{FF2B5EF4-FFF2-40B4-BE49-F238E27FC236}">
                <a16:creationId xmlns:a16="http://schemas.microsoft.com/office/drawing/2014/main" id="{B9055A6A-8AD5-489D-B843-A7B7E814B26B}"/>
              </a:ext>
            </a:extLst>
          </p:cNvPr>
          <p:cNvSpPr>
            <a:spLocks xmlns:a="http://schemas.openxmlformats.org/drawingml/2006/main" noGrp="1"/>
          </p:cNvSpPr>
          <p:nvPr/>
        </p:nvSpPr>
        <p:spPr>
          <a:xfrm xmlns:a="http://schemas.openxmlformats.org/drawingml/2006/main">
            <a:off x="6324600" y="5105400"/>
            <a:ext cx="5238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1">
                <a:solidFill>
                  <a:srgbClr val="FFAB65"/>
                </a:solidFill>
                <a:latin typeface="Helvetica Neue"/>
                <a:ea typeface="Helvetica Neue"/>
                <a:cs typeface="Helvetica Neue"/>
              </a:defRPr>
            </a:pPr>
            <a:r>
              <a:rPr sz="2175" b="1">
                <a:solidFill>
                  <a:srgbClr val="FFAB65"/>
                </a:solidFill>
                <a:latin typeface="Helvetica Neue"/>
                <a:ea typeface="Helvetica Neue"/>
                <a:cs typeface="Helvetica Neue"/>
              </a:rPr>
              <a:t>/carbon-confidence</a:t>
            </a:r>
          </a:p>
        </p:txBody>
      </p:sp>
      <p:sp>
        <p:nvSpPr>
          <p:cNvPr id="20" name="">
            <a:extLst xmlns:a="http://schemas.openxmlformats.org/drawingml/2006/main">
              <a:ext uri="{FF2B5EF4-FFF2-40B4-BE49-F238E27FC236}">
                <a16:creationId xmlns:a16="http://schemas.microsoft.com/office/drawing/2014/main" id="{B9BF3150-FFF4-4E07-8277-70BBD0279633}"/>
              </a:ext>
            </a:extLst>
          </p:cNvPr>
          <p:cNvSpPr>
            <a:spLocks xmlns:a="http://schemas.openxmlformats.org/drawingml/2006/main" noGrp="1"/>
          </p:cNvSpPr>
          <p:nvPr/>
        </p:nvSpPr>
        <p:spPr>
          <a:xfrm xmlns:a="http://schemas.openxmlformats.org/drawingml/2006/main">
            <a:off x="6324600" y="5543550"/>
            <a:ext cx="5238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B9C2BD"/>
                </a:solidFill>
                <a:latin typeface="Helvetica Neue"/>
                <a:ea typeface="Helvetica Neue"/>
                <a:cs typeface="Helvetica Neue"/>
              </a:defRPr>
            </a:pPr>
            <a:r>
              <a:rPr sz="1725" b="0">
                <a:solidFill>
                  <a:srgbClr val="B9C2BD"/>
                </a:solidFill>
                <a:latin typeface="Helvetica Neue"/>
                <a:ea typeface="Helvetica Neue"/>
                <a:cs typeface="Helvetica Neue"/>
              </a:rPr>
              <a:t>Assess readiness from scoped evidence.</a:t>
            </a:r>
          </a:p>
        </p:txBody>
      </p:sp>
    </p:spTree>
    <p:extLst>
      <p:ext uri="{BB962C8B-B14F-4D97-AF65-F5344CB8AC3E}">
        <p14:creationId xmlns:p14="http://schemas.microsoft.com/office/powerpoint/2010/main" val="86813071"/>
      </p:ext>
    </p:extLst>
  </p:cSld>
</p:sld>
</file>

<file path=ppt/slides/slide11.xml><?xml version="1.0" encoding="utf-8"?>
<p:sld xmlns:p="http://schemas.openxmlformats.org/presentationml/2006/main">
  <p:cSld>
    <p:bg>
      <p:bgPr>
        <a:solidFill xmlns:a="http://schemas.openxmlformats.org/drawingml/2006/main">
          <a:srgbClr val="080A09"/>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7143AF25-3F20-4200-BF4C-839ADC4BB029}"/>
              </a:ext>
            </a:extLst>
          </p:cNvPr>
          <p:cNvSpPr>
            <a:spLocks xmlns:a="http://schemas.openxmlformats.org/drawingml/2006/main" noGrp="1"/>
          </p:cNvSpPr>
          <p:nvPr/>
        </p:nvSpPr>
        <p:spPr>
          <a:xfrm xmlns:a="http://schemas.openxmlformats.org/drawingml/2006/main">
            <a:off x="609600" y="32385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C9AA52"/>
                </a:solidFill>
                <a:latin typeface="Helvetica Neue"/>
                <a:ea typeface="Helvetica Neue"/>
                <a:cs typeface="Helvetica Neue"/>
              </a:defRPr>
            </a:pPr>
            <a:r>
              <a:rPr sz="1350" b="1">
                <a:solidFill>
                  <a:srgbClr val="C9AA52"/>
                </a:solidFill>
                <a:latin typeface="Helvetica Neue"/>
                <a:ea typeface="Helvetica Neue"/>
                <a:cs typeface="Helvetica Neue"/>
              </a:rPr>
              <a:t>WORK WITH ICEBERG QA</a:t>
            </a:r>
          </a:p>
        </p:txBody>
      </p:sp>
      <p:sp>
        <p:nvSpPr>
          <p:cNvPr id="2" name="">
            <a:extLst xmlns:a="http://schemas.openxmlformats.org/drawingml/2006/main">
              <a:ext uri="{FF2B5EF4-FFF2-40B4-BE49-F238E27FC236}">
                <a16:creationId xmlns:a16="http://schemas.microsoft.com/office/drawing/2014/main" id="{0D0CC1CF-0D9D-4E2C-8223-EDE9E53363E2}"/>
              </a:ext>
            </a:extLst>
          </p:cNvPr>
          <p:cNvSpPr>
            <a:spLocks xmlns:a="http://schemas.openxmlformats.org/drawingml/2006/main" noGrp="1"/>
          </p:cNvSpPr>
          <p:nvPr/>
        </p:nvSpPr>
        <p:spPr>
          <a:xfrm xmlns:a="http://schemas.openxmlformats.org/drawingml/2006/main">
            <a:off x="609600" y="838200"/>
            <a:ext cx="109728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75" b="1">
                <a:solidFill>
                  <a:srgbClr val="F5F6F2"/>
                </a:solidFill>
                <a:latin typeface="Helvetica Neue"/>
                <a:ea typeface="Helvetica Neue"/>
                <a:cs typeface="Helvetica Neue"/>
              </a:defRPr>
            </a:pPr>
            <a:r>
              <a:rPr sz="3675" b="1">
                <a:solidFill>
                  <a:srgbClr val="F5F6F2"/>
                </a:solidFill>
                <a:latin typeface="Helvetica Neue"/>
                <a:ea typeface="Helvetica Neue"/>
                <a:cs typeface="Helvetica Neue"/>
              </a:rPr>
              <a:t>Where would expert help matter most?</a:t>
            </a:r>
          </a:p>
        </p:txBody>
      </p:sp>
      <p:sp>
        <p:nvSpPr>
          <p:cNvPr id="3" name="">
            <a:extLst xmlns:a="http://schemas.openxmlformats.org/drawingml/2006/main">
              <a:ext uri="{FF2B5EF4-FFF2-40B4-BE49-F238E27FC236}">
                <a16:creationId xmlns:a16="http://schemas.microsoft.com/office/drawing/2014/main" id="{268D39E3-B61C-4E0B-942B-1F917880FC81}"/>
              </a:ext>
            </a:extLst>
          </p:cNvPr>
          <p:cNvSpPr>
            <a:spLocks xmlns:a="http://schemas.openxmlformats.org/drawingml/2006/main" noGrp="1"/>
          </p:cNvSpPr>
          <p:nvPr/>
        </p:nvSpPr>
        <p:spPr>
          <a:xfrm xmlns:a="http://schemas.openxmlformats.org/drawingml/2006/main">
            <a:off x="609600" y="64293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Iceberg QA  /  AI QA expertise for your team</a:t>
            </a:r>
          </a:p>
        </p:txBody>
      </p:sp>
      <p:sp>
        <p:nvSpPr>
          <p:cNvPr id="4" name="">
            <a:extLst xmlns:a="http://schemas.openxmlformats.org/drawingml/2006/main">
              <a:ext uri="{FF2B5EF4-FFF2-40B4-BE49-F238E27FC236}">
                <a16:creationId xmlns:a16="http://schemas.microsoft.com/office/drawing/2014/main" id="{2D48201F-DA7B-44F7-BD2F-5CDDF0953866}"/>
              </a:ext>
            </a:extLst>
          </p:cNvPr>
          <p:cNvSpPr>
            <a:spLocks xmlns:a="http://schemas.openxmlformats.org/drawingml/2006/main" noGrp="1"/>
          </p:cNvSpPr>
          <p:nvPr/>
        </p:nvSpPr>
        <p:spPr>
          <a:xfrm xmlns:a="http://schemas.openxmlformats.org/drawingml/2006/main">
            <a:off x="11049000" y="6429375"/>
            <a:ext cx="571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B9C2BD"/>
                </a:solidFill>
                <a:latin typeface="Helvetica Neue"/>
                <a:ea typeface="Helvetica Neue"/>
                <a:cs typeface="Helvetica Neue"/>
              </a:defRPr>
            </a:pPr>
            <a:r>
              <a:rPr sz="1125" b="0">
                <a:solidFill>
                  <a:srgbClr val="B9C2BD"/>
                </a:solidFill>
                <a:latin typeface="Helvetica Neue"/>
                <a:ea typeface="Helvetica Neue"/>
                <a:cs typeface="Helvetica Neue"/>
              </a:rPr>
              <a:t>11</a:t>
            </a:r>
          </a:p>
        </p:txBody>
      </p:sp>
      <p:sp>
        <p:nvSpPr>
          <p:cNvPr id="5" name="">
            <a:extLst xmlns:a="http://schemas.openxmlformats.org/drawingml/2006/main">
              <a:ext uri="{FF2B5EF4-FFF2-40B4-BE49-F238E27FC236}">
                <a16:creationId xmlns:a16="http://schemas.microsoft.com/office/drawing/2014/main" id="{DB637281-CC6D-4D85-BD44-B6E274B45312}"/>
              </a:ext>
            </a:extLst>
          </p:cNvPr>
          <p:cNvSpPr>
            <a:spLocks xmlns:a="http://schemas.openxmlformats.org/drawingml/2006/main" noGrp="1"/>
          </p:cNvSpPr>
          <p:nvPr/>
        </p:nvSpPr>
        <p:spPr>
          <a:xfrm xmlns:a="http://schemas.openxmlformats.org/drawingml/2006/main">
            <a:off x="609600" y="2286000"/>
            <a:ext cx="109347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850" b="1">
                <a:solidFill>
                  <a:srgbClr val="F5F6F2"/>
                </a:solidFill>
                <a:latin typeface="Helvetica Neue"/>
                <a:ea typeface="Helvetica Neue"/>
                <a:cs typeface="Helvetica Neue"/>
              </a:defRPr>
            </a:pPr>
            <a:r>
              <a:rPr sz="2850" b="1">
                <a:solidFill>
                  <a:srgbClr val="F5F6F2"/>
                </a:solidFill>
                <a:latin typeface="Helvetica Neue"/>
                <a:ea typeface="Helvetica Neue"/>
                <a:cs typeface="Helvetica Neue"/>
              </a:rPr>
              <a:t>Which journeys need deeper coverage?</a:t>
            </a:r>
          </a:p>
        </p:txBody>
      </p:sp>
      <p:sp>
        <p:nvSpPr>
          <p:cNvPr id="6" name="">
            <a:extLst xmlns:a="http://schemas.openxmlformats.org/drawingml/2006/main">
              <a:ext uri="{FF2B5EF4-FFF2-40B4-BE49-F238E27FC236}">
                <a16:creationId xmlns:a16="http://schemas.microsoft.com/office/drawing/2014/main" id="{BB56EF12-A90C-4AD0-A05B-2E423DED20CA}"/>
              </a:ext>
            </a:extLst>
          </p:cNvPr>
          <p:cNvSpPr>
            <a:spLocks xmlns:a="http://schemas.openxmlformats.org/drawingml/2006/main" noGrp="1"/>
          </p:cNvSpPr>
          <p:nvPr/>
        </p:nvSpPr>
        <p:spPr>
          <a:xfrm xmlns:a="http://schemas.openxmlformats.org/drawingml/2006/main">
            <a:off x="609600" y="3228975"/>
            <a:ext cx="109347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850" b="1">
                <a:solidFill>
                  <a:srgbClr val="F5F6F2"/>
                </a:solidFill>
                <a:latin typeface="Helvetica Neue"/>
                <a:ea typeface="Helvetica Neue"/>
                <a:cs typeface="Helvetica Neue"/>
              </a:defRPr>
            </a:pPr>
            <a:r>
              <a:rPr sz="2850" b="1">
                <a:solidFill>
                  <a:srgbClr val="F5F6F2"/>
                </a:solidFill>
                <a:latin typeface="Helvetica Neue"/>
                <a:ea typeface="Helvetica Neue"/>
                <a:cs typeface="Helvetica Neue"/>
              </a:rPr>
              <a:t>Where would hands-on support help now?</a:t>
            </a:r>
          </a:p>
        </p:txBody>
      </p:sp>
      <p:sp>
        <p:nvSpPr>
          <p:cNvPr id="7" name="">
            <a:extLst xmlns:a="http://schemas.openxmlformats.org/drawingml/2006/main">
              <a:ext uri="{FF2B5EF4-FFF2-40B4-BE49-F238E27FC236}">
                <a16:creationId xmlns:a16="http://schemas.microsoft.com/office/drawing/2014/main" id="{7CD72C82-A383-469D-A85F-ADA0805CCC00}"/>
              </a:ext>
            </a:extLst>
          </p:cNvPr>
          <p:cNvSpPr>
            <a:spLocks xmlns:a="http://schemas.openxmlformats.org/drawingml/2006/main" noGrp="1"/>
          </p:cNvSpPr>
          <p:nvPr/>
        </p:nvSpPr>
        <p:spPr>
          <a:xfrm xmlns:a="http://schemas.openxmlformats.org/drawingml/2006/main">
            <a:off x="609600" y="4171950"/>
            <a:ext cx="109347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850" b="1">
                <a:solidFill>
                  <a:srgbClr val="F5F6F2"/>
                </a:solidFill>
                <a:latin typeface="Helvetica Neue"/>
                <a:ea typeface="Helvetica Neue"/>
                <a:cs typeface="Helvetica Neue"/>
              </a:defRPr>
            </a:pPr>
            <a:r>
              <a:rPr sz="2850" b="1">
                <a:solidFill>
                  <a:srgbClr val="F5F6F2"/>
                </a:solidFill>
                <a:latin typeface="Helvetica Neue"/>
                <a:ea typeface="Helvetica Neue"/>
                <a:cs typeface="Helvetica Neue"/>
              </a:rPr>
              <a:t>What should your team learn to do themselves?</a:t>
            </a:r>
          </a:p>
        </p:txBody>
      </p:sp>
      <p:sp>
        <p:nvSpPr>
          <p:cNvPr id="8" name="">
            <a:extLst xmlns:a="http://schemas.openxmlformats.org/drawingml/2006/main">
              <a:ext uri="{FF2B5EF4-FFF2-40B4-BE49-F238E27FC236}">
                <a16:creationId xmlns:a16="http://schemas.microsoft.com/office/drawing/2014/main" id="{F8A02100-51D0-4610-9D89-90DF6D6B1A7E}"/>
              </a:ext>
            </a:extLst>
          </p:cNvPr>
          <p:cNvSpPr>
            <a:spLocks xmlns:a="http://schemas.openxmlformats.org/drawingml/2006/main" noGrp="1"/>
          </p:cNvSpPr>
          <p:nvPr/>
        </p:nvSpPr>
        <p:spPr>
          <a:xfrm xmlns:a="http://schemas.openxmlformats.org/drawingml/2006/main">
            <a:off x="609600" y="499110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725" b="0">
                <a:solidFill>
                  <a:srgbClr val="B9C2BD"/>
                </a:solidFill>
                <a:latin typeface="Helvetica Neue"/>
                <a:ea typeface="Helvetica Neue"/>
                <a:cs typeface="Helvetica Neue"/>
              </a:defRPr>
            </a:pPr>
            <a:r>
              <a:rPr sz="1725" b="0">
                <a:solidFill>
                  <a:srgbClr val="B9C2BD"/>
                </a:solidFill>
                <a:latin typeface="Helvetica Neue"/>
                <a:ea typeface="Helvetica Neue"/>
                <a:cs typeface="Helvetica Neue"/>
              </a:rPr>
              <a:t>Testing support and team training</a:t>
            </a:r>
          </a:p>
        </p:txBody>
      </p:sp>
      <p:sp>
        <p:nvSpPr>
          <p:cNvPr id="9" name="">
            <a:extLst xmlns:a="http://schemas.openxmlformats.org/drawingml/2006/main">
              <a:ext uri="{FF2B5EF4-FFF2-40B4-BE49-F238E27FC236}">
                <a16:creationId xmlns:a16="http://schemas.microsoft.com/office/drawing/2014/main" id="{5AF7E3E3-5461-42CD-A6E3-12C98608CF5E}"/>
              </a:ext>
            </a:extLst>
          </p:cNvPr>
          <p:cNvSpPr>
            <a:spLocks xmlns:a="http://schemas.openxmlformats.org/drawingml/2006/main" noGrp="1"/>
          </p:cNvSpPr>
          <p:nvPr/>
        </p:nvSpPr>
        <p:spPr>
          <a:xfrm xmlns:a="http://schemas.openxmlformats.org/drawingml/2006/main">
            <a:off x="609600" y="5295900"/>
            <a:ext cx="10477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1">
                <a:solidFill>
                  <a:srgbClr val="FFAB62"/>
                </a:solidFill>
                <a:latin typeface="Helvetica Neue"/>
                <a:ea typeface="Helvetica Neue"/>
                <a:cs typeface="Helvetica Neue"/>
              </a:defRPr>
            </a:pPr>
            <a:r>
              <a:rPr sz="2025" b="1">
                <a:solidFill>
                  <a:srgbClr val="FFAB62"/>
                </a:solidFill>
                <a:latin typeface="Helvetica Neue"/>
                <a:ea typeface="Helvetica Neue"/>
                <a:cs typeface="Helvetica Neue"/>
              </a:rPr>
              <a:t>https://icebergqa.com/</a:t>
            </a:r>
          </a:p>
        </p:txBody>
      </p:sp>
      <p:sp>
        <p:nvSpPr>
          <p:cNvPr id="11" name="">
            <a:extLst xmlns:a="http://schemas.openxmlformats.org/drawingml/2006/main">
              <a:ext uri="{FF2B5EF4-FFF2-40B4-BE49-F238E27FC236}">
                <a16:creationId xmlns:a16="http://schemas.microsoft.com/office/drawing/2014/main" id="{56BA546C-1620-4432-998C-AF89B4948C69}"/>
              </a:ext>
            </a:extLst>
          </p:cNvPr>
          <p:cNvSpPr>
            <a:spLocks xmlns:a="http://schemas.openxmlformats.org/drawingml/2006/main" noGrp="1"/>
          </p:cNvSpPr>
          <p:nvPr/>
        </p:nvSpPr>
        <p:spPr>
          <a:xfrm xmlns:a="http://schemas.openxmlformats.org/drawingml/2006/main">
            <a:off x="609600" y="5743575"/>
            <a:ext cx="5238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F5F6F2"/>
                </a:solidFill>
                <a:latin typeface="Helvetica Neue"/>
                <a:ea typeface="Helvetica Neue"/>
                <a:cs typeface="Helvetica Neue"/>
              </a:defRPr>
            </a:pPr>
            <a:r>
              <a:rPr sz="1725" b="1">
                <a:solidFill>
                  <a:srgbClr val="F5F6F2"/>
                </a:solidFill>
                <a:latin typeface="Helvetica Neue"/>
                <a:ea typeface="Helvetica Neue"/>
                <a:cs typeface="Helvetica Neue"/>
              </a:rPr>
              <a:t>Jason Arbon</a:t>
            </a:r>
          </a:p>
        </p:txBody>
      </p:sp>
      <p:sp>
        <p:nvSpPr>
          <p:cNvPr id="12" name="">
            <a:extLst xmlns:a="http://schemas.openxmlformats.org/drawingml/2006/main">
              <a:ext uri="{FF2B5EF4-FFF2-40B4-BE49-F238E27FC236}">
                <a16:creationId xmlns:a16="http://schemas.microsoft.com/office/drawing/2014/main" id="{4AA3266B-59FF-481B-B423-BE912F3C096A}"/>
              </a:ext>
            </a:extLst>
          </p:cNvPr>
          <p:cNvSpPr>
            <a:spLocks xmlns:a="http://schemas.openxmlformats.org/drawingml/2006/main" noGrp="1"/>
          </p:cNvSpPr>
          <p:nvPr/>
        </p:nvSpPr>
        <p:spPr>
          <a:xfrm xmlns:a="http://schemas.openxmlformats.org/drawingml/2006/main">
            <a:off x="609600" y="6048375"/>
            <a:ext cx="5238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FFAB62"/>
                </a:solidFill>
                <a:latin typeface="Helvetica Neue"/>
                <a:ea typeface="Helvetica Neue"/>
                <a:cs typeface="Helvetica Neue"/>
              </a:defRPr>
            </a:pPr>
            <a:r>
              <a:rPr sz="1725" b="0">
                <a:solidFill>
                  <a:srgbClr val="FFAB62"/>
                </a:solidFill>
                <a:latin typeface="Helvetica Neue"/>
                <a:ea typeface="Helvetica Neue"/>
                <a:cs typeface="Helvetica Neue"/>
              </a:rPr>
              <a:t>jason.arbon@icebergqa.com</a:t>
            </a:r>
          </a:p>
        </p:txBody>
      </p:sp>
      <p:sp>
        <p:nvSpPr>
          <p:cNvPr id="13" name="">
            <a:extLst xmlns:a="http://schemas.openxmlformats.org/drawingml/2006/main">
              <a:ext uri="{FF2B5EF4-FFF2-40B4-BE49-F238E27FC236}">
                <a16:creationId xmlns:a16="http://schemas.microsoft.com/office/drawing/2014/main" id="{AE5C704D-39E8-4B24-BD20-4B8B1270194D}"/>
              </a:ext>
            </a:extLst>
          </p:cNvPr>
          <p:cNvSpPr>
            <a:spLocks xmlns:a="http://schemas.openxmlformats.org/drawingml/2006/main" noGrp="1"/>
          </p:cNvSpPr>
          <p:nvPr/>
        </p:nvSpPr>
        <p:spPr>
          <a:xfrm xmlns:a="http://schemas.openxmlformats.org/drawingml/2006/main">
            <a:off x="6334125" y="5743575"/>
            <a:ext cx="5238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F5F6F2"/>
                </a:solidFill>
                <a:latin typeface="Helvetica Neue"/>
                <a:ea typeface="Helvetica Neue"/>
                <a:cs typeface="Helvetica Neue"/>
              </a:defRPr>
            </a:pPr>
            <a:r>
              <a:rPr sz="1725" b="1">
                <a:solidFill>
                  <a:srgbClr val="F5F6F2"/>
                </a:solidFill>
                <a:latin typeface="Helvetica Neue"/>
                <a:ea typeface="Helvetica Neue"/>
                <a:cs typeface="Helvetica Neue"/>
              </a:rPr>
              <a:t>Philip Lew</a:t>
            </a:r>
          </a:p>
        </p:txBody>
      </p:sp>
      <p:sp>
        <p:nvSpPr>
          <p:cNvPr id="14" name="">
            <a:extLst xmlns:a="http://schemas.openxmlformats.org/drawingml/2006/main">
              <a:ext uri="{FF2B5EF4-FFF2-40B4-BE49-F238E27FC236}">
                <a16:creationId xmlns:a16="http://schemas.microsoft.com/office/drawing/2014/main" id="{A33602B9-F135-425D-B7D4-244035903E5A}"/>
              </a:ext>
            </a:extLst>
          </p:cNvPr>
          <p:cNvSpPr>
            <a:spLocks xmlns:a="http://schemas.openxmlformats.org/drawingml/2006/main" noGrp="1"/>
          </p:cNvSpPr>
          <p:nvPr/>
        </p:nvSpPr>
        <p:spPr>
          <a:xfrm xmlns:a="http://schemas.openxmlformats.org/drawingml/2006/main">
            <a:off x="6334125" y="6048375"/>
            <a:ext cx="5238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FFAB62"/>
                </a:solidFill>
                <a:latin typeface="Helvetica Neue"/>
                <a:ea typeface="Helvetica Neue"/>
                <a:cs typeface="Helvetica Neue"/>
              </a:defRPr>
            </a:pPr>
            <a:r>
              <a:rPr sz="1725" b="0">
                <a:solidFill>
                  <a:srgbClr val="FFAB62"/>
                </a:solidFill>
                <a:latin typeface="Helvetica Neue"/>
                <a:ea typeface="Helvetica Neue"/>
                <a:cs typeface="Helvetica Neue"/>
              </a:rPr>
              <a:t>philip.lew@icebergqa.com</a:t>
            </a:r>
          </a:p>
        </p:txBody>
      </p:sp>
    </p:spTree>
    <p:extLst>
      <p:ext uri="{BB962C8B-B14F-4D97-AF65-F5344CB8AC3E}">
        <p14:creationId xmlns:p14="http://schemas.microsoft.com/office/powerpoint/2010/main" val="130752599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2026-10-02T01:44:26.5830000Z</dcterms:created>
  <dcterms:modified xsi:type="dcterms:W3CDTF">2026-10-02T01:44:26.5830000Z</dcterms:modified>
</coreProperties>
</file>