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0496b8b60aa4e0b" /><Relationship Type="http://schemas.openxmlformats.org/officeDocument/2006/relationships/extended-properties" Target="/docProps/app.xml" Id="Rc81a40d994d9487d" /><Relationship Type="http://schemas.openxmlformats.org/officeDocument/2006/relationships/officeDocument" Target="/ppt/presentation.xml" Id="R1f92f6be661e4a16" /></Relationships>
</file>

<file path=ppt/presentation.xml><?xml version="1.0" encoding="utf-8"?>
<p:presentation xmlns:p="http://schemas.openxmlformats.org/presentationml/2006/main">
  <p:sldMasterIdLst>
    <p:sldMasterId xmlns:r="http://schemas.openxmlformats.org/officeDocument/2006/relationships" id="2147483648" r:id="R2205ec821e4c4dc7"/>
  </p:sldMasterIdLst>
  <p:notesMasterIdLst>
    <p:notesMasterId xmlns:r="http://schemas.openxmlformats.org/officeDocument/2006/relationships" r:id="Rfd34ecb4080445f5"/>
  </p:notesMasterIdLst>
  <p:sldIdLst>
    <p:sldId xmlns:r="http://schemas.openxmlformats.org/officeDocument/2006/relationships" id="256" r:id="R6e93fdc1f0d64651"/>
    <p:sldId xmlns:r="http://schemas.openxmlformats.org/officeDocument/2006/relationships" id="257" r:id="R05d921f71d1140c1"/>
    <p:sldId xmlns:r="http://schemas.openxmlformats.org/officeDocument/2006/relationships" id="258" r:id="R8ea3563e0474475b"/>
    <p:sldId xmlns:r="http://schemas.openxmlformats.org/officeDocument/2006/relationships" id="259" r:id="R8e7e3d0e229d49b9"/>
    <p:sldId xmlns:r="http://schemas.openxmlformats.org/officeDocument/2006/relationships" id="260" r:id="Rcaa50701114e4b2f"/>
    <p:sldId xmlns:r="http://schemas.openxmlformats.org/officeDocument/2006/relationships" id="261" r:id="R06d0b955e7b14a3c"/>
    <p:sldId xmlns:r="http://schemas.openxmlformats.org/officeDocument/2006/relationships" id="262" r:id="Rd833bfdc7fef4355"/>
    <p:sldId xmlns:r="http://schemas.openxmlformats.org/officeDocument/2006/relationships" id="263" r:id="Rb2c50c404d4c4a9f"/>
    <p:sldId xmlns:r="http://schemas.openxmlformats.org/officeDocument/2006/relationships" id="264" r:id="R9290c1f39b73431c"/>
    <p:sldId xmlns:r="http://schemas.openxmlformats.org/officeDocument/2006/relationships" id="265" r:id="R383497a02ddf4bba"/>
    <p:sldId xmlns:r="http://schemas.openxmlformats.org/officeDocument/2006/relationships" id="266" r:id="R44e002af9ad94ec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7597bcbbef642ff" /><Relationship Type="http://schemas.openxmlformats.org/officeDocument/2006/relationships/slideMaster" Target="/ppt/slideMasters/slideMaster1.xml" Id="R2205ec821e4c4dc7" /><Relationship Type="http://schemas.openxmlformats.org/officeDocument/2006/relationships/notesMaster" Target="/ppt/notesMasters/notesMaster1.xml" Id="Rfd34ecb4080445f5" /><Relationship Type="http://schemas.openxmlformats.org/officeDocument/2006/relationships/presProps" Target="/ppt/presProps.xml" Id="Rb3ebf479265f4a0d" /><Relationship Type="http://schemas.openxmlformats.org/officeDocument/2006/relationships/tableStyles" Target="/ppt/tableStyles.xml" Id="R399aaf23527243a2" /><Relationship Type="http://schemas.openxmlformats.org/officeDocument/2006/relationships/slide" Target="/ppt/slides/slide1.xml" Id="R6e93fdc1f0d64651" /><Relationship Type="http://schemas.openxmlformats.org/officeDocument/2006/relationships/slide" Target="/ppt/slides/slide2.xml" Id="R05d921f71d1140c1" /><Relationship Type="http://schemas.openxmlformats.org/officeDocument/2006/relationships/slide" Target="/ppt/slides/slide3.xml" Id="R8ea3563e0474475b" /><Relationship Type="http://schemas.openxmlformats.org/officeDocument/2006/relationships/slide" Target="/ppt/slides/slide4.xml" Id="R8e7e3d0e229d49b9" /><Relationship Type="http://schemas.openxmlformats.org/officeDocument/2006/relationships/slide" Target="/ppt/slides/slide5.xml" Id="Rcaa50701114e4b2f" /><Relationship Type="http://schemas.openxmlformats.org/officeDocument/2006/relationships/slide" Target="/ppt/slides/slide6.xml" Id="R06d0b955e7b14a3c" /><Relationship Type="http://schemas.openxmlformats.org/officeDocument/2006/relationships/slide" Target="/ppt/slides/slide7.xml" Id="Rd833bfdc7fef4355" /><Relationship Type="http://schemas.openxmlformats.org/officeDocument/2006/relationships/slide" Target="/ppt/slides/slide8.xml" Id="Rb2c50c404d4c4a9f" /><Relationship Type="http://schemas.openxmlformats.org/officeDocument/2006/relationships/slide" Target="/ppt/slides/slide9.xml" Id="R9290c1f39b73431c" /><Relationship Type="http://schemas.openxmlformats.org/officeDocument/2006/relationships/slide" Target="/ppt/slides/slide10.xml" Id="R383497a02ddf4bba" /><Relationship Type="http://schemas.openxmlformats.org/officeDocument/2006/relationships/slide" Target="/ppt/slides/slide11.xml" Id="R44e002af9ad94ec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43191ac6df443b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5fc53cac1744c10" /><Relationship Type="http://schemas.openxmlformats.org/officeDocument/2006/relationships/notesMaster" Target="/ppt/notesMasters/notesMaster1.xml" Id="R586309189f414e68" /></Relationships>
</file>

<file path=ppt/notesSlides/_rels/notesSlide2.xml.rels>&#65279;<?xml version="1.0" encoding="utf-8"?><Relationships xmlns="http://schemas.openxmlformats.org/package/2006/relationships"><Relationship Type="http://schemas.openxmlformats.org/officeDocument/2006/relationships/slide" Target="/ppt/slides/slide2.xml" Id="R278d764118af492f" /><Relationship Type="http://schemas.openxmlformats.org/officeDocument/2006/relationships/notesMaster" Target="/ppt/notesMasters/notesMaster1.xml" Id="Rd188fb36e1f64d7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2db709fc65b4a1d" /><Relationship Type="http://schemas.openxmlformats.org/officeDocument/2006/relationships/notesMaster" Target="/ppt/notesMasters/notesMaster1.xml" Id="R78225aedfba04ee9"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0fc1eea4db48f2" /><Relationship Type="http://schemas.openxmlformats.org/officeDocument/2006/relationships/notesMaster" Target="/ppt/notesMasters/notesMaster1.xml" Id="R93543758fc834cdc"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d03342164c41a2" /><Relationship Type="http://schemas.openxmlformats.org/officeDocument/2006/relationships/notesMaster" Target="/ppt/notesMasters/notesMaster1.xml" Id="Rf085bc697cdf4fb1" /></Relationships>
</file>

<file path=ppt/notesSlides/_rels/notesSlide6.xml.rels>&#65279;<?xml version="1.0" encoding="utf-8"?><Relationships xmlns="http://schemas.openxmlformats.org/package/2006/relationships"><Relationship Type="http://schemas.openxmlformats.org/officeDocument/2006/relationships/slide" Target="/ppt/slides/slide6.xml" Id="R0db287b08d9f475e" /><Relationship Type="http://schemas.openxmlformats.org/officeDocument/2006/relationships/notesMaster" Target="/ppt/notesMasters/notesMaster1.xml" Id="R7c916058fbd24bf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416711abf3d40cb" /><Relationship Type="http://schemas.openxmlformats.org/officeDocument/2006/relationships/notesMaster" Target="/ppt/notesMasters/notesMaster1.xml" Id="R6c8eb494dbca4b93" /></Relationships>
</file>

<file path=ppt/notesSlides/_rels/notesSlide8.xml.rels>&#65279;<?xml version="1.0" encoding="utf-8"?><Relationships xmlns="http://schemas.openxmlformats.org/package/2006/relationships"><Relationship Type="http://schemas.openxmlformats.org/officeDocument/2006/relationships/slide" Target="/ppt/slides/slide8.xml" Id="R550c442c6c014cc0" /><Relationship Type="http://schemas.openxmlformats.org/officeDocument/2006/relationships/notesMaster" Target="/ppt/notesMasters/notesMaster1.xml" Id="R93f44f72a8a24633" /></Relationships>
</file>

<file path=ppt/notesSlides/_rels/notesSlide9.xml.rels>&#65279;<?xml version="1.0" encoding="utf-8"?><Relationships xmlns="http://schemas.openxmlformats.org/package/2006/relationships"><Relationship Type="http://schemas.openxmlformats.org/officeDocument/2006/relationships/slide" Target="/ppt/slides/slide9.xml" Id="Rc3f6c5693557442f" /><Relationship Type="http://schemas.openxmlformats.org/officeDocument/2006/relationships/notesMaster" Target="/ppt/notesMasters/notesMaster1.xml" Id="Rc5c4535fe47f4c6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4f2ef9486414643" /><Relationship Type="http://schemas.openxmlformats.org/officeDocument/2006/relationships/notesMaster" Target="/ppt/notesMasters/notesMaster1.xml" Id="Rc70d7412cb6e4a6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468600638654cbd" /><Relationship Type="http://schemas.openxmlformats.org/officeDocument/2006/relationships/notesMaster" Target="/ppt/notesMasters/notesMaster1.xml" Id="R8c5204a6481b4e8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CARBON brings a repeatable AI testing workflow and specialist perspectives into compatible coding agents. Testers.ai builds the harness. The team retains product intent, risk decisions and release ownership. This concise presentation covers the workflow, commands and optional expert help.</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coding agent supplies the model and execution environment. CARBON adds risk-based workflows, specialist perspectives and durable evidence. Your team defines acceptable behavior and owns release decisions. Compatible host, runtime and permissions are required. A local harness can still send context to the host model provider.</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Developers use reproducible findings and retest fixes. Testers steer exploration. Business analysts clarify ambiguous expectations. Architecture colleagues examine service interactions. Delivery colleagues coordinate owners and blockers. Leaders evaluate risk and adoption value. Adjust SA and PC labels to local role names.</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CARBON examines intent, code and existing tests, prioritizes risks, exercises relevant behavior and records evidence. It can create or adapt checks to the available tools. Continue with the next meaningful gap or verify a repair. Repairs and intrusive actions require appropriate authorization. Confidence summarizes the investigated scope, not proof that the entire product is correct.</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AI testing sub-agents, not human staff profiles. Their perspectives cover security, privacy, accessibility, performance, usability and issues associated with AI-generated code. Findings still need reproducible evidence. Available tools and configuration affect what the agent can verify.</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existing Brewtown Coffee demo capture. Explain the explored pages, screenshots, observed results and proposed checks. Distinguish observed evidence from untested suggestions. A screenshot is not proof that a complete user journey passes. Controls depend on the installed capabilities.</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OPTIONAL DEMO. Prepare an approved host and disposable synthetic project. Run /carbon-demo, follow with a focused /carbon-issues investigation and use /carbon-map to explain what was explored. Show one reproducible finding and a useful next check. Keep a saved result as a clearly labeled fallback.</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Eight examples show the breadth of CARBON without separating commercial editions. /carbon performs a broad assessment. Focused security, privacy and accessibility commands investigate their domains. /carbon-issues hunts bugs, /carbon-auto supports a bounded authorized test-fix-retest loop, /carbon-map visualizes evidence and /carbon-confidence evaluates scoped readiness.</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CARBON on a specific change with clear scope. Bring existing tests and intent into the investigation, exercise relevant risks, review evidence and retain useful checks. Durable context helps future work, but stale evidence needs revalidation after changes. The team authorizes repairs and owns decisions.</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Iceberg QA is an optional services and training partner. Its human AI QA experts can broaden coverage with CARBON and complementary tools, and coach the team through setup, live investigations and evidence review. Agree service scope and tool access separately. CARBON does not require an Iceberg QA engagement.</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Install information is at https://testers.ai/carbon/. Pick an important journey and an approved target for the first investigation. Optional Iceberg QA testing and training contacts: Jason Arbon at jason.arbon@icebergqa.com and Philip Lew at philip.lew@icebergqa.com.</a:t>
            </a:r>
          </a:p>
          <a:p xmlns:a="http://schemas.openxmlformats.org/drawingml/2006/main">
            <a:r>
              <a:t/>
            </a:r>
          </a:p>
          <a:p xmlns:a="http://schemas.openxmlformats.org/drawingml/2006/main">
            <a:r>
              <a:t>Sources: CARBON and Iceberg QA supplied presentation materials. https://testers.ai/carbon/ and https://icebergqa.com/. Existing demo screenshots are illustrative captures, not new test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73d03bfeced448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8cd5404088345a5" /><Relationship Type="http://schemas.openxmlformats.org/officeDocument/2006/relationships/slideLayout" Target="/ppt/slideLayouts/slideLayout1.xml" Id="R04842c09891c4fc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842c09891c4fc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5bd50cae7fb460e" /><Relationship Type="http://schemas.openxmlformats.org/officeDocument/2006/relationships/image" Target="/ppt/media/image.png" Id="Rb2f7fe9f84284154" /><Relationship Type="http://schemas.openxmlformats.org/officeDocument/2006/relationships/image" Target="/ppt/media/image2.png" Id="R3d73bb18be9c4f86" /><Relationship Type="http://schemas.openxmlformats.org/officeDocument/2006/relationships/notesSlide" Target="/ppt/notesSlides/notesSlide1.xml" Id="R9f822744c831444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15e5d30ef724fa1" /><Relationship Type="http://schemas.openxmlformats.org/officeDocument/2006/relationships/notesSlide" Target="/ppt/notesSlides/notesSlide2.xml" Id="R39d0085420c441a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343d45ce14d4645" /><Relationship Type="http://schemas.openxmlformats.org/officeDocument/2006/relationships/notesSlide" Target="/ppt/notesSlides/notesSlide3.xml" Id="Rda5d311a9ce44c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cb461e7a62e4d66" /><Relationship Type="http://schemas.openxmlformats.org/officeDocument/2006/relationships/notesSlide" Target="/ppt/notesSlides/notesSlide4.xml" Id="R90868e69df9e4bc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84bfd8c2d474775" /><Relationship Type="http://schemas.openxmlformats.org/officeDocument/2006/relationships/image" Target="/ppt/media/image3.png" Id="R62fdfdf242b143bf" /><Relationship Type="http://schemas.openxmlformats.org/officeDocument/2006/relationships/image" Target="/ppt/media/image4.png" Id="R41dbaf31041f4e69" /><Relationship Type="http://schemas.openxmlformats.org/officeDocument/2006/relationships/image" Target="/ppt/media/image5.png" Id="R3386ef319d974ec1" /><Relationship Type="http://schemas.openxmlformats.org/officeDocument/2006/relationships/image" Target="/ppt/media/image6.png" Id="R46155e26b6e04061" /><Relationship Type="http://schemas.openxmlformats.org/officeDocument/2006/relationships/image" Target="/ppt/media/image7.png" Id="R8ab189935e71490e" /><Relationship Type="http://schemas.openxmlformats.org/officeDocument/2006/relationships/image" Target="/ppt/media/image8.png" Id="Rb3ab28185a334dcc" /><Relationship Type="http://schemas.openxmlformats.org/officeDocument/2006/relationships/notesSlide" Target="/ppt/notesSlides/notesSlide5.xml" Id="R069fc546832243f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f8596d8a0cb48d2" /><Relationship Type="http://schemas.openxmlformats.org/officeDocument/2006/relationships/image" Target="/ppt/media/image9.png" Id="Rd488663d3f1b4c42" /><Relationship Type="http://schemas.openxmlformats.org/officeDocument/2006/relationships/notesSlide" Target="/ppt/notesSlides/notesSlide6.xml" Id="R4e28d58f2afc485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c5dbb532a9440af" /><Relationship Type="http://schemas.openxmlformats.org/officeDocument/2006/relationships/notesSlide" Target="/ppt/notesSlides/notesSlide7.xml" Id="Rce2ca4c6452345b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09b36321fa144d4" /><Relationship Type="http://schemas.openxmlformats.org/officeDocument/2006/relationships/notesSlide" Target="/ppt/notesSlides/notesSlide8.xml" Id="Rfca798be597e415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6cee211f9a74402" /><Relationship Type="http://schemas.openxmlformats.org/officeDocument/2006/relationships/notesSlide" Target="/ppt/notesSlides/notesSlide9.xml" Id="R52cfbb95180c477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6ab7acaa0e84306" /><Relationship Type="http://schemas.openxmlformats.org/officeDocument/2006/relationships/image" Target="/ppt/media/image10.png" Id="R9e29401cd5764714" /><Relationship Type="http://schemas.openxmlformats.org/officeDocument/2006/relationships/notesSlide" Target="/ppt/notesSlides/notesSlide10.xml" Id="R0e75dce7875d4e6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5363712a240472f" /><Relationship Type="http://schemas.openxmlformats.org/officeDocument/2006/relationships/notesSlide" Target="/ppt/notesSlides/notesSlide11.xml" Id="Rc28d231262fb4758" /></Relationships>
</file>

<file path=ppt/slides/slide1.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849B526-8DB6-45AE-9F65-EDE7C4C07F54}"/>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CARBON  /  TEAM INTRODUCTION</a:t>
            </a:r>
          </a:p>
        </p:txBody>
      </p:sp>
      <p:sp>
        <p:nvSpPr>
          <p:cNvPr id="2" name="">
            <a:extLst xmlns:a="http://schemas.openxmlformats.org/drawingml/2006/main">
              <a:ext uri="{FF2B5EF4-FFF2-40B4-BE49-F238E27FC236}">
                <a16:creationId xmlns:a16="http://schemas.microsoft.com/office/drawing/2014/main" id="{865D05A9-6BED-4E8B-BDC1-BAD4B5316A2B}"/>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3" name="">
            <a:extLst xmlns:a="http://schemas.openxmlformats.org/drawingml/2006/main">
              <a:ext uri="{FF2B5EF4-FFF2-40B4-BE49-F238E27FC236}">
                <a16:creationId xmlns:a16="http://schemas.microsoft.com/office/drawing/2014/main" id="{E19F5D0B-C808-46EC-977A-7050DE8DAD68}"/>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01</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2f7fe9f84284154"/>
          <a:srcRect xmlns:a="http://schemas.openxmlformats.org/drawingml/2006/main" l="0" t="25000" r="0" b="25000"/>
          <a:stretch xmlns:a="http://schemas.openxmlformats.org/drawingml/2006/main">
            <a:fillRect l="0" t="0" r="0" b="0"/>
          </a:stretch>
        </p:blipFill>
        <p:spPr>
          <a:xfrm xmlns:a="http://schemas.openxmlformats.org/drawingml/2006/main">
            <a:off x="609600" y="1000125"/>
            <a:ext cx="5715000" cy="1428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D874E50-BCAC-40A0-91A2-C1CEB664AAC5}"/>
              </a:ext>
            </a:extLst>
          </p:cNvPr>
          <p:cNvSpPr>
            <a:spLocks xmlns:a="http://schemas.openxmlformats.org/drawingml/2006/main" noGrp="1"/>
          </p:cNvSpPr>
          <p:nvPr/>
        </p:nvSpPr>
        <p:spPr>
          <a:xfrm xmlns:a="http://schemas.openxmlformats.org/drawingml/2006/main">
            <a:off x="609600" y="2857500"/>
            <a:ext cx="10763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950" b="1">
                <a:solidFill>
                  <a:srgbClr val="F5F6F2"/>
                </a:solidFill>
                <a:latin typeface="Helvetica Neue"/>
                <a:ea typeface="Helvetica Neue"/>
                <a:cs typeface="Helvetica Neue"/>
              </a:defRPr>
            </a:pPr>
            <a:r>
              <a:rPr sz="4950" b="1">
                <a:solidFill>
                  <a:srgbClr val="F5F6F2"/>
                </a:solidFill>
                <a:latin typeface="Helvetica Neue"/>
                <a:ea typeface="Helvetica Neue"/>
                <a:cs typeface="Helvetica Neue"/>
              </a:rPr>
              <a:t>AI testing inside your</a:t>
            </a:r>
          </a:p>
          <a:p xmlns:a="http://schemas.openxmlformats.org/drawingml/2006/main">
            <a:pPr>
              <a:buNone/>
              <a:defRPr sz="4950" b="1">
                <a:solidFill>
                  <a:srgbClr val="F5F6F2"/>
                </a:solidFill>
                <a:latin typeface="Helvetica Neue"/>
                <a:ea typeface="Helvetica Neue"/>
                <a:cs typeface="Helvetica Neue"/>
              </a:defRPr>
            </a:pPr>
            <a:r>
              <a:rPr sz="4950" b="1">
                <a:solidFill>
                  <a:srgbClr val="F5F6F2"/>
                </a:solidFill>
                <a:latin typeface="Helvetica Neue"/>
                <a:ea typeface="Helvetica Neue"/>
                <a:cs typeface="Helvetica Neue"/>
              </a:rPr>
              <a:t>development workflow</a:t>
            </a:r>
          </a:p>
        </p:txBody>
      </p:sp>
      <p:sp>
        <p:nvSpPr>
          <p:cNvPr id="6" name="">
            <a:extLst xmlns:a="http://schemas.openxmlformats.org/drawingml/2006/main">
              <a:ext uri="{FF2B5EF4-FFF2-40B4-BE49-F238E27FC236}">
                <a16:creationId xmlns:a16="http://schemas.microsoft.com/office/drawing/2014/main" id="{8A781CC8-AC98-47B3-BFA6-86E73F2C3745}"/>
              </a:ext>
            </a:extLst>
          </p:cNvPr>
          <p:cNvSpPr>
            <a:spLocks xmlns:a="http://schemas.openxmlformats.org/drawingml/2006/main" noGrp="1"/>
          </p:cNvSpPr>
          <p:nvPr/>
        </p:nvSpPr>
        <p:spPr>
          <a:xfrm xmlns:a="http://schemas.openxmlformats.org/drawingml/2006/main">
            <a:off x="647700" y="500062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B9C2BD"/>
                </a:solidFill>
                <a:latin typeface="Helvetica Neue"/>
                <a:ea typeface="Helvetica Neue"/>
                <a:cs typeface="Helvetica Neue"/>
              </a:defRPr>
            </a:pPr>
            <a:r>
              <a:rPr sz="2175" b="0">
                <a:solidFill>
                  <a:srgbClr val="B9C2BD"/>
                </a:solidFill>
                <a:latin typeface="Helvetica Neue"/>
                <a:ea typeface="Helvetica Neue"/>
                <a:cs typeface="Helvetica Neue"/>
              </a:rPr>
              <a:t>An AI test harness with specialist sub-agents for your coding agent</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d73bb18be9c4f86"/>
          <a:stretch xmlns:a="http://schemas.openxmlformats.org/drawingml/2006/main"/>
        </p:blipFill>
        <p:spPr>
          <a:xfrm xmlns:a="http://schemas.openxmlformats.org/drawingml/2006/main">
            <a:off x="647700" y="5810250"/>
            <a:ext cx="257175" cy="2571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50443C3A-8695-4D96-8F17-6E9F16660B34}"/>
              </a:ext>
            </a:extLst>
          </p:cNvPr>
          <p:cNvSpPr>
            <a:spLocks xmlns:a="http://schemas.openxmlformats.org/drawingml/2006/main" noGrp="1"/>
          </p:cNvSpPr>
          <p:nvPr/>
        </p:nvSpPr>
        <p:spPr>
          <a:xfrm xmlns:a="http://schemas.openxmlformats.org/drawingml/2006/main">
            <a:off x="1047750" y="58007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B9C2BD"/>
                </a:solidFill>
                <a:latin typeface="Helvetica Neue"/>
                <a:ea typeface="Helvetica Neue"/>
                <a:cs typeface="Helvetica Neue"/>
              </a:defRPr>
            </a:pPr>
            <a:r>
              <a:rPr sz="1575" b="0">
                <a:solidFill>
                  <a:srgbClr val="B9C2BD"/>
                </a:solidFill>
                <a:latin typeface="Helvetica Neue"/>
                <a:ea typeface="Helvetica Neue"/>
                <a:cs typeface="Helvetica Neue"/>
              </a:rPr>
              <a:t>Built by Testers.ai</a:t>
            </a:r>
          </a:p>
        </p:txBody>
      </p:sp>
    </p:spTree>
    <p:extLst>
      <p:ext uri="{BB962C8B-B14F-4D97-AF65-F5344CB8AC3E}">
        <p14:creationId xmlns:p14="http://schemas.microsoft.com/office/powerpoint/2010/main" val="1594128898"/>
      </p:ext>
    </p:extLst>
  </p:cSld>
</p:sld>
</file>

<file path=ppt/slides/slide2.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5E6336C-5D22-4F27-8CDD-1AFC1CE48A52}"/>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INSIDE YOUR CODING AGENT</a:t>
            </a:r>
          </a:p>
        </p:txBody>
      </p:sp>
      <p:sp>
        <p:nvSpPr>
          <p:cNvPr id="2" name="">
            <a:extLst xmlns:a="http://schemas.openxmlformats.org/drawingml/2006/main">
              <a:ext uri="{FF2B5EF4-FFF2-40B4-BE49-F238E27FC236}">
                <a16:creationId xmlns:a16="http://schemas.microsoft.com/office/drawing/2014/main" id="{5FB2FBF7-1323-4CFF-BBB3-8BAA68EF7C95}"/>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CARBON adds a testing harness to your agent</a:t>
            </a:r>
          </a:p>
        </p:txBody>
      </p:sp>
      <p:sp>
        <p:nvSpPr>
          <p:cNvPr id="3" name="">
            <a:extLst xmlns:a="http://schemas.openxmlformats.org/drawingml/2006/main">
              <a:ext uri="{FF2B5EF4-FFF2-40B4-BE49-F238E27FC236}">
                <a16:creationId xmlns:a16="http://schemas.microsoft.com/office/drawing/2014/main" id="{50D748A0-F086-43D5-BBC6-298C7FD65240}"/>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4" name="">
            <a:extLst xmlns:a="http://schemas.openxmlformats.org/drawingml/2006/main">
              <a:ext uri="{FF2B5EF4-FFF2-40B4-BE49-F238E27FC236}">
                <a16:creationId xmlns:a16="http://schemas.microsoft.com/office/drawing/2014/main" id="{EB95ACD6-7D34-4A90-BA08-A341A96CF45C}"/>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02</a:t>
            </a:r>
          </a:p>
        </p:txBody>
      </p:sp>
      <p:sp>
        <p:nvSpPr>
          <p:cNvPr id="5" name="">
            <a:extLst xmlns:a="http://schemas.openxmlformats.org/drawingml/2006/main">
              <a:ext uri="{FF2B5EF4-FFF2-40B4-BE49-F238E27FC236}">
                <a16:creationId xmlns:a16="http://schemas.microsoft.com/office/drawing/2014/main" id="{99323FD2-2B51-4BD7-AA02-088E0014F635}"/>
              </a:ext>
            </a:extLst>
          </p:cNvPr>
          <p:cNvSpPr>
            <a:spLocks xmlns:a="http://schemas.openxmlformats.org/drawingml/2006/main" noGrp="1"/>
          </p:cNvSpPr>
          <p:nvPr/>
        </p:nvSpPr>
        <p:spPr>
          <a:xfrm xmlns:a="http://schemas.openxmlformats.org/drawingml/2006/main">
            <a:off x="609600" y="2381250"/>
            <a:ext cx="319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Your coding agent</a:t>
            </a:r>
          </a:p>
        </p:txBody>
      </p:sp>
      <p:sp>
        <p:nvSpPr>
          <p:cNvPr id="6" name="">
            <a:extLst xmlns:a="http://schemas.openxmlformats.org/drawingml/2006/main">
              <a:ext uri="{FF2B5EF4-FFF2-40B4-BE49-F238E27FC236}">
                <a16:creationId xmlns:a16="http://schemas.microsoft.com/office/drawing/2014/main" id="{33AC99D3-1A62-4769-A0AE-AF090B524B65}"/>
              </a:ext>
            </a:extLst>
          </p:cNvPr>
          <p:cNvSpPr>
            <a:spLocks xmlns:a="http://schemas.openxmlformats.org/drawingml/2006/main" noGrp="1"/>
          </p:cNvSpPr>
          <p:nvPr/>
        </p:nvSpPr>
        <p:spPr>
          <a:xfrm xmlns:a="http://schemas.openxmlformats.org/drawingml/2006/main">
            <a:off x="609600" y="2867025"/>
            <a:ext cx="31908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Model, source context, browser and development tools</a:t>
            </a:r>
          </a:p>
        </p:txBody>
      </p:sp>
      <p:sp>
        <p:nvSpPr>
          <p:cNvPr id="7" name="">
            <a:extLst xmlns:a="http://schemas.openxmlformats.org/drawingml/2006/main">
              <a:ext uri="{FF2B5EF4-FFF2-40B4-BE49-F238E27FC236}">
                <a16:creationId xmlns:a16="http://schemas.microsoft.com/office/drawing/2014/main" id="{1C99E3D2-89D3-47C4-93E7-9B94C3F4FB4D}"/>
              </a:ext>
            </a:extLst>
          </p:cNvPr>
          <p:cNvSpPr>
            <a:spLocks xmlns:a="http://schemas.openxmlformats.org/drawingml/2006/main" noGrp="1"/>
          </p:cNvSpPr>
          <p:nvPr/>
        </p:nvSpPr>
        <p:spPr>
          <a:xfrm xmlns:a="http://schemas.openxmlformats.org/drawingml/2006/main">
            <a:off x="4476750" y="2381250"/>
            <a:ext cx="319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The CARBON harness</a:t>
            </a:r>
          </a:p>
        </p:txBody>
      </p:sp>
      <p:sp>
        <p:nvSpPr>
          <p:cNvPr id="8" name="">
            <a:extLst xmlns:a="http://schemas.openxmlformats.org/drawingml/2006/main">
              <a:ext uri="{FF2B5EF4-FFF2-40B4-BE49-F238E27FC236}">
                <a16:creationId xmlns:a16="http://schemas.microsoft.com/office/drawing/2014/main" id="{8C31D8FE-2ABC-46EA-8598-D1AFD08BCF45}"/>
              </a:ext>
            </a:extLst>
          </p:cNvPr>
          <p:cNvSpPr>
            <a:spLocks xmlns:a="http://schemas.openxmlformats.org/drawingml/2006/main" noGrp="1"/>
          </p:cNvSpPr>
          <p:nvPr/>
        </p:nvSpPr>
        <p:spPr>
          <a:xfrm xmlns:a="http://schemas.openxmlformats.org/drawingml/2006/main">
            <a:off x="4476750" y="2867025"/>
            <a:ext cx="31908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Risk-based workflows, specialist perspectives and saved evidence</a:t>
            </a:r>
          </a:p>
        </p:txBody>
      </p:sp>
      <p:sp>
        <p:nvSpPr>
          <p:cNvPr id="9" name="">
            <a:extLst xmlns:a="http://schemas.openxmlformats.org/drawingml/2006/main">
              <a:ext uri="{FF2B5EF4-FFF2-40B4-BE49-F238E27FC236}">
                <a16:creationId xmlns:a16="http://schemas.microsoft.com/office/drawing/2014/main" id="{B1F98778-22ED-4978-A9EF-91FF66CA231F}"/>
              </a:ext>
            </a:extLst>
          </p:cNvPr>
          <p:cNvSpPr>
            <a:spLocks xmlns:a="http://schemas.openxmlformats.org/drawingml/2006/main" noGrp="1"/>
          </p:cNvSpPr>
          <p:nvPr/>
        </p:nvSpPr>
        <p:spPr>
          <a:xfrm xmlns:a="http://schemas.openxmlformats.org/drawingml/2006/main">
            <a:off x="8343900" y="2381250"/>
            <a:ext cx="319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Your product team</a:t>
            </a:r>
          </a:p>
        </p:txBody>
      </p:sp>
      <p:sp>
        <p:nvSpPr>
          <p:cNvPr id="10" name="">
            <a:extLst xmlns:a="http://schemas.openxmlformats.org/drawingml/2006/main">
              <a:ext uri="{FF2B5EF4-FFF2-40B4-BE49-F238E27FC236}">
                <a16:creationId xmlns:a16="http://schemas.microsoft.com/office/drawing/2014/main" id="{08BF84BC-01A9-47E7-9C31-9AF0200C796C}"/>
              </a:ext>
            </a:extLst>
          </p:cNvPr>
          <p:cNvSpPr>
            <a:spLocks xmlns:a="http://schemas.openxmlformats.org/drawingml/2006/main" noGrp="1"/>
          </p:cNvSpPr>
          <p:nvPr/>
        </p:nvSpPr>
        <p:spPr>
          <a:xfrm xmlns:a="http://schemas.openxmlformats.org/drawingml/2006/main">
            <a:off x="8343900" y="2867025"/>
            <a:ext cx="31908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Customer intent, priorities, acceptable risk and release ownership</a:t>
            </a:r>
          </a:p>
        </p:txBody>
      </p:sp>
      <p:sp>
        <p:nvSpPr>
          <p:cNvPr id="11" name="">
            <a:extLst xmlns:a="http://schemas.openxmlformats.org/drawingml/2006/main">
              <a:ext uri="{FF2B5EF4-FFF2-40B4-BE49-F238E27FC236}">
                <a16:creationId xmlns:a16="http://schemas.microsoft.com/office/drawing/2014/main" id="{90676DBD-9EC6-45A3-B46A-7463C2452677}"/>
              </a:ext>
            </a:extLst>
          </p:cNvPr>
          <p:cNvSpPr>
            <a:spLocks xmlns:a="http://schemas.openxmlformats.org/drawingml/2006/main" noGrp="1"/>
          </p:cNvSpPr>
          <p:nvPr/>
        </p:nvSpPr>
        <p:spPr>
          <a:xfrm xmlns:a="http://schemas.openxmlformats.org/drawingml/2006/main">
            <a:off x="609600" y="4953000"/>
            <a:ext cx="10906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A9CDBB"/>
                </a:solidFill>
                <a:latin typeface="Helvetica Neue"/>
                <a:ea typeface="Helvetica Neue"/>
                <a:cs typeface="Helvetica Neue"/>
              </a:defRPr>
            </a:pPr>
            <a:r>
              <a:rPr sz="2100" b="0">
                <a:solidFill>
                  <a:srgbClr val="A9CDBB"/>
                </a:solidFill>
                <a:latin typeface="Helvetica Neue"/>
                <a:ea typeface="Helvetica Neue"/>
                <a:cs typeface="Helvetica Neue"/>
              </a:rPr>
              <a:t>CARBON works inside compatible coding agents such as Claude Code, Codex and Cursor.</a:t>
            </a:r>
          </a:p>
        </p:txBody>
      </p:sp>
    </p:spTree>
    <p:extLst>
      <p:ext uri="{BB962C8B-B14F-4D97-AF65-F5344CB8AC3E}">
        <p14:creationId xmlns:p14="http://schemas.microsoft.com/office/powerpoint/2010/main" val="675994012"/>
      </p:ext>
    </p:extLst>
  </p:cSld>
</p:sld>
</file>

<file path=ppt/slides/slide3.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828322A-94DC-4342-BCAE-2D014C913524}"/>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FOR THE WHOLE DELIVERY TEAM</a:t>
            </a:r>
          </a:p>
        </p:txBody>
      </p:sp>
      <p:sp>
        <p:nvSpPr>
          <p:cNvPr id="2" name="">
            <a:extLst xmlns:a="http://schemas.openxmlformats.org/drawingml/2006/main">
              <a:ext uri="{FF2B5EF4-FFF2-40B4-BE49-F238E27FC236}">
                <a16:creationId xmlns:a16="http://schemas.microsoft.com/office/drawing/2014/main" id="{43B6B4F1-1A88-4ECC-8D0E-874A9AB86AB0}"/>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Testing context for every role</a:t>
            </a:r>
          </a:p>
        </p:txBody>
      </p:sp>
      <p:sp>
        <p:nvSpPr>
          <p:cNvPr id="3" name="">
            <a:extLst xmlns:a="http://schemas.openxmlformats.org/drawingml/2006/main">
              <a:ext uri="{FF2B5EF4-FFF2-40B4-BE49-F238E27FC236}">
                <a16:creationId xmlns:a16="http://schemas.microsoft.com/office/drawing/2014/main" id="{E3143C15-9104-4626-A7A2-CF8540F29D37}"/>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4" name="">
            <a:extLst xmlns:a="http://schemas.openxmlformats.org/drawingml/2006/main">
              <a:ext uri="{FF2B5EF4-FFF2-40B4-BE49-F238E27FC236}">
                <a16:creationId xmlns:a16="http://schemas.microsoft.com/office/drawing/2014/main" id="{7A285A03-A2A0-4F4F-9742-22E9A1E78866}"/>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03</a:t>
            </a:r>
          </a:p>
        </p:txBody>
      </p:sp>
      <p:sp>
        <p:nvSpPr>
          <p:cNvPr id="5" name="">
            <a:extLst xmlns:a="http://schemas.openxmlformats.org/drawingml/2006/main">
              <a:ext uri="{FF2B5EF4-FFF2-40B4-BE49-F238E27FC236}">
                <a16:creationId xmlns:a16="http://schemas.microsoft.com/office/drawing/2014/main" id="{69F37894-963C-47D0-9170-B0C8F776274E}"/>
              </a:ext>
            </a:extLst>
          </p:cNvPr>
          <p:cNvSpPr>
            <a:spLocks xmlns:a="http://schemas.openxmlformats.org/drawingml/2006/main" noGrp="1"/>
          </p:cNvSpPr>
          <p:nvPr/>
        </p:nvSpPr>
        <p:spPr>
          <a:xfrm xmlns:a="http://schemas.openxmlformats.org/drawingml/2006/main">
            <a:off x="609600" y="2095500"/>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Developers</a:t>
            </a:r>
          </a:p>
        </p:txBody>
      </p:sp>
      <p:sp>
        <p:nvSpPr>
          <p:cNvPr id="6" name="">
            <a:extLst xmlns:a="http://schemas.openxmlformats.org/drawingml/2006/main">
              <a:ext uri="{FF2B5EF4-FFF2-40B4-BE49-F238E27FC236}">
                <a16:creationId xmlns:a16="http://schemas.microsoft.com/office/drawing/2014/main" id="{7C1C7326-3F52-4604-9FA4-C202752FF3D0}"/>
              </a:ext>
            </a:extLst>
          </p:cNvPr>
          <p:cNvSpPr>
            <a:spLocks xmlns:a="http://schemas.openxmlformats.org/drawingml/2006/main" noGrp="1"/>
          </p:cNvSpPr>
          <p:nvPr/>
        </p:nvSpPr>
        <p:spPr>
          <a:xfrm xmlns:a="http://schemas.openxmlformats.org/drawingml/2006/main">
            <a:off x="609600" y="2581275"/>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Work from reproducible findings and verify focused fixes.</a:t>
            </a:r>
          </a:p>
        </p:txBody>
      </p:sp>
      <p:sp>
        <p:nvSpPr>
          <p:cNvPr id="7" name="">
            <a:extLst xmlns:a="http://schemas.openxmlformats.org/drawingml/2006/main">
              <a:ext uri="{FF2B5EF4-FFF2-40B4-BE49-F238E27FC236}">
                <a16:creationId xmlns:a16="http://schemas.microsoft.com/office/drawing/2014/main" id="{4BFD8D61-0062-4FAB-914C-08F09A2A9B05}"/>
              </a:ext>
            </a:extLst>
          </p:cNvPr>
          <p:cNvSpPr>
            <a:spLocks xmlns:a="http://schemas.openxmlformats.org/drawingml/2006/main" noGrp="1"/>
          </p:cNvSpPr>
          <p:nvPr/>
        </p:nvSpPr>
        <p:spPr>
          <a:xfrm xmlns:a="http://schemas.openxmlformats.org/drawingml/2006/main">
            <a:off x="6324600" y="2095500"/>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Testers / QA</a:t>
            </a:r>
          </a:p>
        </p:txBody>
      </p:sp>
      <p:sp>
        <p:nvSpPr>
          <p:cNvPr id="8" name="">
            <a:extLst xmlns:a="http://schemas.openxmlformats.org/drawingml/2006/main">
              <a:ext uri="{FF2B5EF4-FFF2-40B4-BE49-F238E27FC236}">
                <a16:creationId xmlns:a16="http://schemas.microsoft.com/office/drawing/2014/main" id="{4AC1F806-AD4E-47A0-8690-05E14B33AF09}"/>
              </a:ext>
            </a:extLst>
          </p:cNvPr>
          <p:cNvSpPr>
            <a:spLocks xmlns:a="http://schemas.openxmlformats.org/drawingml/2006/main" noGrp="1"/>
          </p:cNvSpPr>
          <p:nvPr/>
        </p:nvSpPr>
        <p:spPr>
          <a:xfrm xmlns:a="http://schemas.openxmlformats.org/drawingml/2006/main">
            <a:off x="6324600" y="2581275"/>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Broaden exploration and challenge weak test checks.</a:t>
            </a:r>
          </a:p>
        </p:txBody>
      </p:sp>
      <p:sp>
        <p:nvSpPr>
          <p:cNvPr id="9" name="">
            <a:extLst xmlns:a="http://schemas.openxmlformats.org/drawingml/2006/main">
              <a:ext uri="{FF2B5EF4-FFF2-40B4-BE49-F238E27FC236}">
                <a16:creationId xmlns:a16="http://schemas.microsoft.com/office/drawing/2014/main" id="{1689F5EA-37CA-4A6B-9B79-EF355C30B39E}"/>
              </a:ext>
            </a:extLst>
          </p:cNvPr>
          <p:cNvSpPr>
            <a:spLocks xmlns:a="http://schemas.openxmlformats.org/drawingml/2006/main" noGrp="1"/>
          </p:cNvSpPr>
          <p:nvPr/>
        </p:nvSpPr>
        <p:spPr>
          <a:xfrm xmlns:a="http://schemas.openxmlformats.org/drawingml/2006/main">
            <a:off x="609600" y="3476625"/>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Business analysts</a:t>
            </a:r>
          </a:p>
        </p:txBody>
      </p:sp>
      <p:sp>
        <p:nvSpPr>
          <p:cNvPr id="10" name="">
            <a:extLst xmlns:a="http://schemas.openxmlformats.org/drawingml/2006/main">
              <a:ext uri="{FF2B5EF4-FFF2-40B4-BE49-F238E27FC236}">
                <a16:creationId xmlns:a16="http://schemas.microsoft.com/office/drawing/2014/main" id="{65DDD90C-8DBF-4A86-B340-50C08B928D04}"/>
              </a:ext>
            </a:extLst>
          </p:cNvPr>
          <p:cNvSpPr>
            <a:spLocks xmlns:a="http://schemas.openxmlformats.org/drawingml/2006/main" noGrp="1"/>
          </p:cNvSpPr>
          <p:nvPr/>
        </p:nvSpPr>
        <p:spPr>
          <a:xfrm xmlns:a="http://schemas.openxmlformats.org/drawingml/2006/main">
            <a:off x="609600" y="3962400"/>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Turn business intent and exceptions into testable expectations.</a:t>
            </a:r>
          </a:p>
        </p:txBody>
      </p:sp>
      <p:sp>
        <p:nvSpPr>
          <p:cNvPr id="11" name="">
            <a:extLst xmlns:a="http://schemas.openxmlformats.org/drawingml/2006/main">
              <a:ext uri="{FF2B5EF4-FFF2-40B4-BE49-F238E27FC236}">
                <a16:creationId xmlns:a16="http://schemas.microsoft.com/office/drawing/2014/main" id="{6BCC9343-7B00-4817-8E12-106814AD7F0C}"/>
              </a:ext>
            </a:extLst>
          </p:cNvPr>
          <p:cNvSpPr>
            <a:spLocks xmlns:a="http://schemas.openxmlformats.org/drawingml/2006/main" noGrp="1"/>
          </p:cNvSpPr>
          <p:nvPr/>
        </p:nvSpPr>
        <p:spPr>
          <a:xfrm xmlns:a="http://schemas.openxmlformats.org/drawingml/2006/main">
            <a:off x="6324600" y="3476625"/>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Architecture / SA</a:t>
            </a:r>
          </a:p>
        </p:txBody>
      </p:sp>
      <p:sp>
        <p:nvSpPr>
          <p:cNvPr id="12" name="">
            <a:extLst xmlns:a="http://schemas.openxmlformats.org/drawingml/2006/main">
              <a:ext uri="{FF2B5EF4-FFF2-40B4-BE49-F238E27FC236}">
                <a16:creationId xmlns:a16="http://schemas.microsoft.com/office/drawing/2014/main" id="{BC29F553-0120-47C5-ABC6-C1E7ED9E7A79}"/>
              </a:ext>
            </a:extLst>
          </p:cNvPr>
          <p:cNvSpPr>
            <a:spLocks xmlns:a="http://schemas.openxmlformats.org/drawingml/2006/main" noGrp="1"/>
          </p:cNvSpPr>
          <p:nvPr/>
        </p:nvSpPr>
        <p:spPr>
          <a:xfrm xmlns:a="http://schemas.openxmlformats.org/drawingml/2006/main">
            <a:off x="6324600" y="3962400"/>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Prioritize cross-service risks and failure recovery.</a:t>
            </a:r>
          </a:p>
        </p:txBody>
      </p:sp>
      <p:sp>
        <p:nvSpPr>
          <p:cNvPr id="13" name="">
            <a:extLst xmlns:a="http://schemas.openxmlformats.org/drawingml/2006/main">
              <a:ext uri="{FF2B5EF4-FFF2-40B4-BE49-F238E27FC236}">
                <a16:creationId xmlns:a16="http://schemas.microsoft.com/office/drawing/2014/main" id="{34B4D496-F403-4061-8B01-750027BD2E6A}"/>
              </a:ext>
            </a:extLst>
          </p:cNvPr>
          <p:cNvSpPr>
            <a:spLocks xmlns:a="http://schemas.openxmlformats.org/drawingml/2006/main" noGrp="1"/>
          </p:cNvSpPr>
          <p:nvPr/>
        </p:nvSpPr>
        <p:spPr>
          <a:xfrm xmlns:a="http://schemas.openxmlformats.org/drawingml/2006/main">
            <a:off x="609600" y="4857750"/>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Delivery / PC</a:t>
            </a:r>
          </a:p>
        </p:txBody>
      </p:sp>
      <p:sp>
        <p:nvSpPr>
          <p:cNvPr id="14" name="">
            <a:extLst xmlns:a="http://schemas.openxmlformats.org/drawingml/2006/main">
              <a:ext uri="{FF2B5EF4-FFF2-40B4-BE49-F238E27FC236}">
                <a16:creationId xmlns:a16="http://schemas.microsoft.com/office/drawing/2014/main" id="{D35F0E85-0455-45CE-8E2D-261D847B0C08}"/>
              </a:ext>
            </a:extLst>
          </p:cNvPr>
          <p:cNvSpPr>
            <a:spLocks xmlns:a="http://schemas.openxmlformats.org/drawingml/2006/main" noGrp="1"/>
          </p:cNvSpPr>
          <p:nvPr/>
        </p:nvSpPr>
        <p:spPr>
          <a:xfrm xmlns:a="http://schemas.openxmlformats.org/drawingml/2006/main">
            <a:off x="609600" y="5343525"/>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Coordinate findings, owners and the evidence still needed.</a:t>
            </a:r>
          </a:p>
        </p:txBody>
      </p:sp>
      <p:sp>
        <p:nvSpPr>
          <p:cNvPr id="15" name="">
            <a:extLst xmlns:a="http://schemas.openxmlformats.org/drawingml/2006/main">
              <a:ext uri="{FF2B5EF4-FFF2-40B4-BE49-F238E27FC236}">
                <a16:creationId xmlns:a16="http://schemas.microsoft.com/office/drawing/2014/main" id="{F1946D8A-C4E5-45F3-BFDD-5FBF63012161}"/>
              </a:ext>
            </a:extLst>
          </p:cNvPr>
          <p:cNvSpPr>
            <a:spLocks xmlns:a="http://schemas.openxmlformats.org/drawingml/2006/main" noGrp="1"/>
          </p:cNvSpPr>
          <p:nvPr/>
        </p:nvSpPr>
        <p:spPr>
          <a:xfrm xmlns:a="http://schemas.openxmlformats.org/drawingml/2006/main">
            <a:off x="6324600" y="4857750"/>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CTO / leadership</a:t>
            </a:r>
          </a:p>
        </p:txBody>
      </p:sp>
      <p:sp>
        <p:nvSpPr>
          <p:cNvPr id="16" name="">
            <a:extLst xmlns:a="http://schemas.openxmlformats.org/drawingml/2006/main">
              <a:ext uri="{FF2B5EF4-FFF2-40B4-BE49-F238E27FC236}">
                <a16:creationId xmlns:a16="http://schemas.microsoft.com/office/drawing/2014/main" id="{4C0A6C34-9105-483A-9DB7-AEC8D535791B}"/>
              </a:ext>
            </a:extLst>
          </p:cNvPr>
          <p:cNvSpPr>
            <a:spLocks xmlns:a="http://schemas.openxmlformats.org/drawingml/2006/main" noGrp="1"/>
          </p:cNvSpPr>
          <p:nvPr/>
        </p:nvSpPr>
        <p:spPr>
          <a:xfrm xmlns:a="http://schemas.openxmlformats.org/drawingml/2006/main">
            <a:off x="6324600" y="5343525"/>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Set boundaries and evaluate the value of AI-assisted QA.</a:t>
            </a:r>
          </a:p>
        </p:txBody>
      </p:sp>
    </p:spTree>
    <p:extLst>
      <p:ext uri="{BB962C8B-B14F-4D97-AF65-F5344CB8AC3E}">
        <p14:creationId xmlns:p14="http://schemas.microsoft.com/office/powerpoint/2010/main" val="1044750868"/>
      </p:ext>
    </p:extLst>
  </p:cSld>
</p:sld>
</file>

<file path=ppt/slides/slide4.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ACDB673-4630-42BF-994D-5B40AE783A94}"/>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ONE COMMAND</a:t>
            </a:r>
          </a:p>
        </p:txBody>
      </p:sp>
      <p:sp>
        <p:nvSpPr>
          <p:cNvPr id="2" name="">
            <a:extLst xmlns:a="http://schemas.openxmlformats.org/drawingml/2006/main">
              <a:ext uri="{FF2B5EF4-FFF2-40B4-BE49-F238E27FC236}">
                <a16:creationId xmlns:a16="http://schemas.microsoft.com/office/drawing/2014/main" id="{525AFF9A-DFEC-44B0-B97E-F99F644AEA69}"/>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/carbon starts the testing loop</a:t>
            </a:r>
          </a:p>
        </p:txBody>
      </p:sp>
      <p:sp>
        <p:nvSpPr>
          <p:cNvPr id="3" name="">
            <a:extLst xmlns:a="http://schemas.openxmlformats.org/drawingml/2006/main">
              <a:ext uri="{FF2B5EF4-FFF2-40B4-BE49-F238E27FC236}">
                <a16:creationId xmlns:a16="http://schemas.microsoft.com/office/drawing/2014/main" id="{3EED96C0-E061-47CA-B4D2-CBDA36B5ABA7}"/>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4" name="">
            <a:extLst xmlns:a="http://schemas.openxmlformats.org/drawingml/2006/main">
              <a:ext uri="{FF2B5EF4-FFF2-40B4-BE49-F238E27FC236}">
                <a16:creationId xmlns:a16="http://schemas.microsoft.com/office/drawing/2014/main" id="{B2B9D720-EC81-4C88-9867-B6C926F97D1A}"/>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04</a:t>
            </a:r>
          </a:p>
        </p:txBody>
      </p:sp>
      <p:sp>
        <p:nvSpPr>
          <p:cNvPr id="5" name="">
            <a:extLst xmlns:a="http://schemas.openxmlformats.org/drawingml/2006/main">
              <a:ext uri="{FF2B5EF4-FFF2-40B4-BE49-F238E27FC236}">
                <a16:creationId xmlns:a16="http://schemas.microsoft.com/office/drawing/2014/main" id="{2442D6B0-CDF9-49B1-B86D-F891D51EE4DA}"/>
              </a:ext>
            </a:extLst>
          </p:cNvPr>
          <p:cNvSpPr>
            <a:spLocks xmlns:a="http://schemas.openxmlformats.org/drawingml/2006/main" noGrp="1"/>
          </p:cNvSpPr>
          <p:nvPr/>
        </p:nvSpPr>
        <p:spPr>
          <a:xfrm xmlns:a="http://schemas.openxmlformats.org/drawingml/2006/main">
            <a:off x="609600" y="2495550"/>
            <a:ext cx="200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AB65"/>
                </a:solidFill>
                <a:latin typeface="Helvetica Neue"/>
                <a:ea typeface="Helvetica Neue"/>
                <a:cs typeface="Helvetica Neue"/>
              </a:defRPr>
            </a:pPr>
            <a:r>
              <a:rPr sz="3600" b="1">
                <a:solidFill>
                  <a:srgbClr val="FFAB65"/>
                </a:solidFill>
                <a:latin typeface="Helvetica Neue"/>
                <a:ea typeface="Helvetica Neue"/>
                <a:cs typeface="Helvetica Neue"/>
              </a:rPr>
              <a:t>01</a:t>
            </a:r>
          </a:p>
        </p:txBody>
      </p:sp>
      <p:sp>
        <p:nvSpPr>
          <p:cNvPr id="6" name="">
            <a:extLst xmlns:a="http://schemas.openxmlformats.org/drawingml/2006/main">
              <a:ext uri="{FF2B5EF4-FFF2-40B4-BE49-F238E27FC236}">
                <a16:creationId xmlns:a16="http://schemas.microsoft.com/office/drawing/2014/main" id="{0D8CE9D4-32AC-4D9A-85AA-8ED9ADA982A5}"/>
              </a:ext>
            </a:extLst>
          </p:cNvPr>
          <p:cNvSpPr>
            <a:spLocks xmlns:a="http://schemas.openxmlformats.org/drawingml/2006/main" noGrp="1"/>
          </p:cNvSpPr>
          <p:nvPr/>
        </p:nvSpPr>
        <p:spPr>
          <a:xfrm xmlns:a="http://schemas.openxmlformats.org/drawingml/2006/main">
            <a:off x="609600" y="3324225"/>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Understand</a:t>
            </a:r>
          </a:p>
        </p:txBody>
      </p:sp>
      <p:sp>
        <p:nvSpPr>
          <p:cNvPr id="7" name="">
            <a:extLst xmlns:a="http://schemas.openxmlformats.org/drawingml/2006/main">
              <a:ext uri="{FF2B5EF4-FFF2-40B4-BE49-F238E27FC236}">
                <a16:creationId xmlns:a16="http://schemas.microsoft.com/office/drawing/2014/main" id="{A2578FF0-917B-4323-AE08-17B6A67E896F}"/>
              </a:ext>
            </a:extLst>
          </p:cNvPr>
          <p:cNvSpPr>
            <a:spLocks xmlns:a="http://schemas.openxmlformats.org/drawingml/2006/main" noGrp="1"/>
          </p:cNvSpPr>
          <p:nvPr/>
        </p:nvSpPr>
        <p:spPr>
          <a:xfrm xmlns:a="http://schemas.openxmlformats.org/drawingml/2006/main">
            <a:off x="609600" y="3886200"/>
            <a:ext cx="19716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Intent, code and existing tests</a:t>
            </a:r>
          </a:p>
        </p:txBody>
      </p:sp>
      <p:sp>
        <p:nvSpPr>
          <p:cNvPr id="8" name="">
            <a:extLst xmlns:a="http://schemas.openxmlformats.org/drawingml/2006/main">
              <a:ext uri="{FF2B5EF4-FFF2-40B4-BE49-F238E27FC236}">
                <a16:creationId xmlns:a16="http://schemas.microsoft.com/office/drawing/2014/main" id="{57C0781A-7E47-4EFE-A546-E94053448EFC}"/>
              </a:ext>
            </a:extLst>
          </p:cNvPr>
          <p:cNvSpPr>
            <a:spLocks xmlns:a="http://schemas.openxmlformats.org/drawingml/2006/main" noGrp="1"/>
          </p:cNvSpPr>
          <p:nvPr/>
        </p:nvSpPr>
        <p:spPr>
          <a:xfrm xmlns:a="http://schemas.openxmlformats.org/drawingml/2006/main">
            <a:off x="2847975" y="2495550"/>
            <a:ext cx="200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AB65"/>
                </a:solidFill>
                <a:latin typeface="Helvetica Neue"/>
                <a:ea typeface="Helvetica Neue"/>
                <a:cs typeface="Helvetica Neue"/>
              </a:defRPr>
            </a:pPr>
            <a:r>
              <a:rPr sz="3600" b="1">
                <a:solidFill>
                  <a:srgbClr val="FFAB65"/>
                </a:solidFill>
                <a:latin typeface="Helvetica Neue"/>
                <a:ea typeface="Helvetica Neue"/>
                <a:cs typeface="Helvetica Neue"/>
              </a:rPr>
              <a:t>02</a:t>
            </a:r>
          </a:p>
        </p:txBody>
      </p:sp>
      <p:sp>
        <p:nvSpPr>
          <p:cNvPr id="9" name="">
            <a:extLst xmlns:a="http://schemas.openxmlformats.org/drawingml/2006/main">
              <a:ext uri="{FF2B5EF4-FFF2-40B4-BE49-F238E27FC236}">
                <a16:creationId xmlns:a16="http://schemas.microsoft.com/office/drawing/2014/main" id="{91C11E5C-9C1E-4BB0-BAF7-2B26352B4C94}"/>
              </a:ext>
            </a:extLst>
          </p:cNvPr>
          <p:cNvSpPr>
            <a:spLocks xmlns:a="http://schemas.openxmlformats.org/drawingml/2006/main" noGrp="1"/>
          </p:cNvSpPr>
          <p:nvPr/>
        </p:nvSpPr>
        <p:spPr>
          <a:xfrm xmlns:a="http://schemas.openxmlformats.org/drawingml/2006/main">
            <a:off x="2847975" y="3324225"/>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Prioritize</a:t>
            </a:r>
          </a:p>
        </p:txBody>
      </p:sp>
      <p:sp>
        <p:nvSpPr>
          <p:cNvPr id="10" name="">
            <a:extLst xmlns:a="http://schemas.openxmlformats.org/drawingml/2006/main">
              <a:ext uri="{FF2B5EF4-FFF2-40B4-BE49-F238E27FC236}">
                <a16:creationId xmlns:a16="http://schemas.microsoft.com/office/drawing/2014/main" id="{EFCEA36E-2B3E-4765-8585-555E297CD93F}"/>
              </a:ext>
            </a:extLst>
          </p:cNvPr>
          <p:cNvSpPr>
            <a:spLocks xmlns:a="http://schemas.openxmlformats.org/drawingml/2006/main" noGrp="1"/>
          </p:cNvSpPr>
          <p:nvPr/>
        </p:nvSpPr>
        <p:spPr>
          <a:xfrm xmlns:a="http://schemas.openxmlformats.org/drawingml/2006/main">
            <a:off x="2847975" y="3886200"/>
            <a:ext cx="19716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Risk and important journeys</a:t>
            </a:r>
          </a:p>
        </p:txBody>
      </p:sp>
      <p:sp>
        <p:nvSpPr>
          <p:cNvPr id="11" name="">
            <a:extLst xmlns:a="http://schemas.openxmlformats.org/drawingml/2006/main">
              <a:ext uri="{FF2B5EF4-FFF2-40B4-BE49-F238E27FC236}">
                <a16:creationId xmlns:a16="http://schemas.microsoft.com/office/drawing/2014/main" id="{03D7067A-A52C-4C52-A77D-6AF2B1096E74}"/>
              </a:ext>
            </a:extLst>
          </p:cNvPr>
          <p:cNvSpPr>
            <a:spLocks xmlns:a="http://schemas.openxmlformats.org/drawingml/2006/main" noGrp="1"/>
          </p:cNvSpPr>
          <p:nvPr/>
        </p:nvSpPr>
        <p:spPr>
          <a:xfrm xmlns:a="http://schemas.openxmlformats.org/drawingml/2006/main">
            <a:off x="5086350" y="2495550"/>
            <a:ext cx="200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AB65"/>
                </a:solidFill>
                <a:latin typeface="Helvetica Neue"/>
                <a:ea typeface="Helvetica Neue"/>
                <a:cs typeface="Helvetica Neue"/>
              </a:defRPr>
            </a:pPr>
            <a:r>
              <a:rPr sz="3600" b="1">
                <a:solidFill>
                  <a:srgbClr val="FFAB65"/>
                </a:solidFill>
                <a:latin typeface="Helvetica Neue"/>
                <a:ea typeface="Helvetica Neue"/>
                <a:cs typeface="Helvetica Neue"/>
              </a:rPr>
              <a:t>03</a:t>
            </a:r>
          </a:p>
        </p:txBody>
      </p:sp>
      <p:sp>
        <p:nvSpPr>
          <p:cNvPr id="12" name="">
            <a:extLst xmlns:a="http://schemas.openxmlformats.org/drawingml/2006/main">
              <a:ext uri="{FF2B5EF4-FFF2-40B4-BE49-F238E27FC236}">
                <a16:creationId xmlns:a16="http://schemas.microsoft.com/office/drawing/2014/main" id="{14924464-8C0A-48F1-AAF2-74B0DE2FF8DD}"/>
              </a:ext>
            </a:extLst>
          </p:cNvPr>
          <p:cNvSpPr>
            <a:spLocks xmlns:a="http://schemas.openxmlformats.org/drawingml/2006/main" noGrp="1"/>
          </p:cNvSpPr>
          <p:nvPr/>
        </p:nvSpPr>
        <p:spPr>
          <a:xfrm xmlns:a="http://schemas.openxmlformats.org/drawingml/2006/main">
            <a:off x="5086350" y="3324225"/>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Exercise</a:t>
            </a:r>
          </a:p>
        </p:txBody>
      </p:sp>
      <p:sp>
        <p:nvSpPr>
          <p:cNvPr id="13" name="">
            <a:extLst xmlns:a="http://schemas.openxmlformats.org/drawingml/2006/main">
              <a:ext uri="{FF2B5EF4-FFF2-40B4-BE49-F238E27FC236}">
                <a16:creationId xmlns:a16="http://schemas.microsoft.com/office/drawing/2014/main" id="{0F1E0680-1A43-4DBF-862E-666A93D8F452}"/>
              </a:ext>
            </a:extLst>
          </p:cNvPr>
          <p:cNvSpPr>
            <a:spLocks xmlns:a="http://schemas.openxmlformats.org/drawingml/2006/main" noGrp="1"/>
          </p:cNvSpPr>
          <p:nvPr/>
        </p:nvSpPr>
        <p:spPr>
          <a:xfrm xmlns:a="http://schemas.openxmlformats.org/drawingml/2006/main">
            <a:off x="5086350" y="3886200"/>
            <a:ext cx="19716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Checks and exploratory behavior</a:t>
            </a:r>
          </a:p>
        </p:txBody>
      </p:sp>
      <p:sp>
        <p:nvSpPr>
          <p:cNvPr id="14" name="">
            <a:extLst xmlns:a="http://schemas.openxmlformats.org/drawingml/2006/main">
              <a:ext uri="{FF2B5EF4-FFF2-40B4-BE49-F238E27FC236}">
                <a16:creationId xmlns:a16="http://schemas.microsoft.com/office/drawing/2014/main" id="{60C97321-8EC9-4D17-8C4E-91F17D039BA7}"/>
              </a:ext>
            </a:extLst>
          </p:cNvPr>
          <p:cNvSpPr>
            <a:spLocks xmlns:a="http://schemas.openxmlformats.org/drawingml/2006/main" noGrp="1"/>
          </p:cNvSpPr>
          <p:nvPr/>
        </p:nvSpPr>
        <p:spPr>
          <a:xfrm xmlns:a="http://schemas.openxmlformats.org/drawingml/2006/main">
            <a:off x="7324725" y="2495550"/>
            <a:ext cx="200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AB65"/>
                </a:solidFill>
                <a:latin typeface="Helvetica Neue"/>
                <a:ea typeface="Helvetica Neue"/>
                <a:cs typeface="Helvetica Neue"/>
              </a:defRPr>
            </a:pPr>
            <a:r>
              <a:rPr sz="3600" b="1">
                <a:solidFill>
                  <a:srgbClr val="FFAB65"/>
                </a:solidFill>
                <a:latin typeface="Helvetica Neue"/>
                <a:ea typeface="Helvetica Neue"/>
                <a:cs typeface="Helvetica Neue"/>
              </a:rPr>
              <a:t>04</a:t>
            </a:r>
          </a:p>
        </p:txBody>
      </p:sp>
      <p:sp>
        <p:nvSpPr>
          <p:cNvPr id="15" name="">
            <a:extLst xmlns:a="http://schemas.openxmlformats.org/drawingml/2006/main">
              <a:ext uri="{FF2B5EF4-FFF2-40B4-BE49-F238E27FC236}">
                <a16:creationId xmlns:a16="http://schemas.microsoft.com/office/drawing/2014/main" id="{8AA8BC13-AA2E-4493-BB96-B2570BC8618D}"/>
              </a:ext>
            </a:extLst>
          </p:cNvPr>
          <p:cNvSpPr>
            <a:spLocks xmlns:a="http://schemas.openxmlformats.org/drawingml/2006/main" noGrp="1"/>
          </p:cNvSpPr>
          <p:nvPr/>
        </p:nvSpPr>
        <p:spPr>
          <a:xfrm xmlns:a="http://schemas.openxmlformats.org/drawingml/2006/main">
            <a:off x="7324725" y="3324225"/>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Explain</a:t>
            </a:r>
          </a:p>
        </p:txBody>
      </p:sp>
      <p:sp>
        <p:nvSpPr>
          <p:cNvPr id="16" name="">
            <a:extLst xmlns:a="http://schemas.openxmlformats.org/drawingml/2006/main">
              <a:ext uri="{FF2B5EF4-FFF2-40B4-BE49-F238E27FC236}">
                <a16:creationId xmlns:a16="http://schemas.microsoft.com/office/drawing/2014/main" id="{14CAAEF8-4A47-41C9-AD9A-A7BF22255D26}"/>
              </a:ext>
            </a:extLst>
          </p:cNvPr>
          <p:cNvSpPr>
            <a:spLocks xmlns:a="http://schemas.openxmlformats.org/drawingml/2006/main" noGrp="1"/>
          </p:cNvSpPr>
          <p:nvPr/>
        </p:nvSpPr>
        <p:spPr>
          <a:xfrm xmlns:a="http://schemas.openxmlformats.org/drawingml/2006/main">
            <a:off x="7324725" y="3886200"/>
            <a:ext cx="19716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Evidence, findings and gaps</a:t>
            </a:r>
          </a:p>
        </p:txBody>
      </p:sp>
      <p:sp>
        <p:nvSpPr>
          <p:cNvPr id="17" name="">
            <a:extLst xmlns:a="http://schemas.openxmlformats.org/drawingml/2006/main">
              <a:ext uri="{FF2B5EF4-FFF2-40B4-BE49-F238E27FC236}">
                <a16:creationId xmlns:a16="http://schemas.microsoft.com/office/drawing/2014/main" id="{D3A3960D-D830-460E-B76E-C285EB6482CC}"/>
              </a:ext>
            </a:extLst>
          </p:cNvPr>
          <p:cNvSpPr>
            <a:spLocks xmlns:a="http://schemas.openxmlformats.org/drawingml/2006/main" noGrp="1"/>
          </p:cNvSpPr>
          <p:nvPr/>
        </p:nvSpPr>
        <p:spPr>
          <a:xfrm xmlns:a="http://schemas.openxmlformats.org/drawingml/2006/main">
            <a:off x="9563100" y="2495550"/>
            <a:ext cx="200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AB65"/>
                </a:solidFill>
                <a:latin typeface="Helvetica Neue"/>
                <a:ea typeface="Helvetica Neue"/>
                <a:cs typeface="Helvetica Neue"/>
              </a:defRPr>
            </a:pPr>
            <a:r>
              <a:rPr sz="3600" b="1">
                <a:solidFill>
                  <a:srgbClr val="FFAB65"/>
                </a:solidFill>
                <a:latin typeface="Helvetica Neue"/>
                <a:ea typeface="Helvetica Neue"/>
                <a:cs typeface="Helvetica Neue"/>
              </a:rPr>
              <a:t>05</a:t>
            </a:r>
          </a:p>
        </p:txBody>
      </p:sp>
      <p:sp>
        <p:nvSpPr>
          <p:cNvPr id="18" name="">
            <a:extLst xmlns:a="http://schemas.openxmlformats.org/drawingml/2006/main">
              <a:ext uri="{FF2B5EF4-FFF2-40B4-BE49-F238E27FC236}">
                <a16:creationId xmlns:a16="http://schemas.microsoft.com/office/drawing/2014/main" id="{02E54DE3-C65C-4FCE-9AAF-15E7D479F262}"/>
              </a:ext>
            </a:extLst>
          </p:cNvPr>
          <p:cNvSpPr>
            <a:spLocks xmlns:a="http://schemas.openxmlformats.org/drawingml/2006/main" noGrp="1"/>
          </p:cNvSpPr>
          <p:nvPr/>
        </p:nvSpPr>
        <p:spPr>
          <a:xfrm xmlns:a="http://schemas.openxmlformats.org/drawingml/2006/main">
            <a:off x="9563100" y="3324225"/>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Continue</a:t>
            </a:r>
          </a:p>
        </p:txBody>
      </p:sp>
      <p:sp>
        <p:nvSpPr>
          <p:cNvPr id="19" name="">
            <a:extLst xmlns:a="http://schemas.openxmlformats.org/drawingml/2006/main">
              <a:ext uri="{FF2B5EF4-FFF2-40B4-BE49-F238E27FC236}">
                <a16:creationId xmlns:a16="http://schemas.microsoft.com/office/drawing/2014/main" id="{7F4D0667-AC2D-498A-A036-25E6E5E42ABA}"/>
              </a:ext>
            </a:extLst>
          </p:cNvPr>
          <p:cNvSpPr>
            <a:spLocks xmlns:a="http://schemas.openxmlformats.org/drawingml/2006/main" noGrp="1"/>
          </p:cNvSpPr>
          <p:nvPr/>
        </p:nvSpPr>
        <p:spPr>
          <a:xfrm xmlns:a="http://schemas.openxmlformats.org/drawingml/2006/main">
            <a:off x="9563100" y="3886200"/>
            <a:ext cx="19716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Retest or investigate the next risk</a:t>
            </a:r>
          </a:p>
        </p:txBody>
      </p:sp>
      <p:sp>
        <p:nvSpPr>
          <p:cNvPr id="20" name="">
            <a:extLst xmlns:a="http://schemas.openxmlformats.org/drawingml/2006/main">
              <a:ext uri="{FF2B5EF4-FFF2-40B4-BE49-F238E27FC236}">
                <a16:creationId xmlns:a16="http://schemas.microsoft.com/office/drawing/2014/main" id="{7185C5AC-D480-4C20-849C-7261F76FEB90}"/>
              </a:ext>
            </a:extLst>
          </p:cNvPr>
          <p:cNvSpPr>
            <a:spLocks xmlns:a="http://schemas.openxmlformats.org/drawingml/2006/main" noGrp="1"/>
          </p:cNvSpPr>
          <p:nvPr/>
        </p:nvSpPr>
        <p:spPr>
          <a:xfrm xmlns:a="http://schemas.openxmlformats.org/drawingml/2006/main">
            <a:off x="609600" y="5534025"/>
            <a:ext cx="10953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A9CDBB"/>
                </a:solidFill>
                <a:latin typeface="Helvetica Neue"/>
                <a:ea typeface="Helvetica Neue"/>
                <a:cs typeface="Helvetica Neue"/>
              </a:defRPr>
            </a:pPr>
            <a:r>
              <a:rPr sz="2100" b="0">
                <a:solidFill>
                  <a:srgbClr val="A9CDBB"/>
                </a:solidFill>
                <a:latin typeface="Helvetica Neue"/>
                <a:ea typeface="Helvetica Neue"/>
                <a:cs typeface="Helvetica Neue"/>
              </a:rPr>
              <a:t>A visible plan and report keep the investigation understandable.</a:t>
            </a:r>
          </a:p>
        </p:txBody>
      </p:sp>
    </p:spTree>
    <p:extLst>
      <p:ext uri="{BB962C8B-B14F-4D97-AF65-F5344CB8AC3E}">
        <p14:creationId xmlns:p14="http://schemas.microsoft.com/office/powerpoint/2010/main" val="479908377"/>
      </p:ext>
    </p:extLst>
  </p:cSld>
</p:sld>
</file>

<file path=ppt/slides/slide5.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78FFB5DA-86A2-4028-BC3A-F2A67450BF2A}"/>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CARBON’S AI TESTING SUB-AGENTS</a:t>
            </a:r>
          </a:p>
        </p:txBody>
      </p:sp>
      <p:sp>
        <p:nvSpPr>
          <p:cNvPr id="2" name="">
            <a:extLst xmlns:a="http://schemas.openxmlformats.org/drawingml/2006/main">
              <a:ext uri="{FF2B5EF4-FFF2-40B4-BE49-F238E27FC236}">
                <a16:creationId xmlns:a16="http://schemas.microsoft.com/office/drawing/2014/main" id="{8C90E73B-3BAB-43CC-A007-EA3086008B5C}"/>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AI sub-agents examine different risks</a:t>
            </a:r>
          </a:p>
        </p:txBody>
      </p:sp>
      <p:sp>
        <p:nvSpPr>
          <p:cNvPr id="3" name="">
            <a:extLst xmlns:a="http://schemas.openxmlformats.org/drawingml/2006/main">
              <a:ext uri="{FF2B5EF4-FFF2-40B4-BE49-F238E27FC236}">
                <a16:creationId xmlns:a16="http://schemas.microsoft.com/office/drawing/2014/main" id="{31EEC1F7-9A59-4A10-A814-9B051C23F1DC}"/>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4" name="">
            <a:extLst xmlns:a="http://schemas.openxmlformats.org/drawingml/2006/main">
              <a:ext uri="{FF2B5EF4-FFF2-40B4-BE49-F238E27FC236}">
                <a16:creationId xmlns:a16="http://schemas.microsoft.com/office/drawing/2014/main" id="{73733A87-6332-46B9-8884-0B59E5FE2533}"/>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05</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62fdfdf242b143bf"/>
          <a:stretch xmlns:a="http://schemas.openxmlformats.org/drawingml/2006/main"/>
        </p:blipFill>
        <p:spPr>
          <a:xfrm xmlns:a="http://schemas.openxmlformats.org/drawingml/2006/main">
            <a:off x="609600" y="2381250"/>
            <a:ext cx="1524000" cy="1524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B7EBC84-D57B-49D1-8783-C5AC09495C3F}"/>
              </a:ext>
            </a:extLst>
          </p:cNvPr>
          <p:cNvSpPr>
            <a:spLocks xmlns:a="http://schemas.openxmlformats.org/drawingml/2006/main" noGrp="1"/>
          </p:cNvSpPr>
          <p:nvPr/>
        </p:nvSpPr>
        <p:spPr>
          <a:xfrm xmlns:a="http://schemas.openxmlformats.org/drawingml/2006/main">
            <a:off x="1714500"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7" name="">
            <a:extLst xmlns:a="http://schemas.openxmlformats.org/drawingml/2006/main">
              <a:ext uri="{FF2B5EF4-FFF2-40B4-BE49-F238E27FC236}">
                <a16:creationId xmlns:a16="http://schemas.microsoft.com/office/drawing/2014/main" id="{6DBDDD91-C6DF-470E-B2AE-FE4C305F9FB1}"/>
              </a:ext>
            </a:extLst>
          </p:cNvPr>
          <p:cNvSpPr>
            <a:spLocks xmlns:a="http://schemas.openxmlformats.org/drawingml/2006/main" noGrp="1"/>
          </p:cNvSpPr>
          <p:nvPr/>
        </p:nvSpPr>
        <p:spPr>
          <a:xfrm xmlns:a="http://schemas.openxmlformats.org/drawingml/2006/main">
            <a:off x="609600"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Security</a:t>
            </a:r>
          </a:p>
        </p:txBody>
      </p:sp>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41dbaf31041f4e69"/>
          <a:stretch xmlns:a="http://schemas.openxmlformats.org/drawingml/2006/main"/>
        </p:blipFill>
        <p:spPr>
          <a:xfrm xmlns:a="http://schemas.openxmlformats.org/drawingml/2006/main">
            <a:off x="2466975" y="2381250"/>
            <a:ext cx="1524000" cy="15240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466126B7-82B9-4FFF-A86A-53A038E3DC69}"/>
              </a:ext>
            </a:extLst>
          </p:cNvPr>
          <p:cNvSpPr>
            <a:spLocks xmlns:a="http://schemas.openxmlformats.org/drawingml/2006/main" noGrp="1"/>
          </p:cNvSpPr>
          <p:nvPr/>
        </p:nvSpPr>
        <p:spPr>
          <a:xfrm xmlns:a="http://schemas.openxmlformats.org/drawingml/2006/main">
            <a:off x="3571875"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10" name="">
            <a:extLst xmlns:a="http://schemas.openxmlformats.org/drawingml/2006/main">
              <a:ext uri="{FF2B5EF4-FFF2-40B4-BE49-F238E27FC236}">
                <a16:creationId xmlns:a16="http://schemas.microsoft.com/office/drawing/2014/main" id="{6E5286D0-152B-43E2-BAE6-6FE704193C72}"/>
              </a:ext>
            </a:extLst>
          </p:cNvPr>
          <p:cNvSpPr>
            <a:spLocks xmlns:a="http://schemas.openxmlformats.org/drawingml/2006/main" noGrp="1"/>
          </p:cNvSpPr>
          <p:nvPr/>
        </p:nvSpPr>
        <p:spPr>
          <a:xfrm xmlns:a="http://schemas.openxmlformats.org/drawingml/2006/main">
            <a:off x="2466975"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Privacy</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3386ef319d974ec1"/>
          <a:stretch xmlns:a="http://schemas.openxmlformats.org/drawingml/2006/main"/>
        </p:blipFill>
        <p:spPr>
          <a:xfrm xmlns:a="http://schemas.openxmlformats.org/drawingml/2006/main">
            <a:off x="4324350" y="2381250"/>
            <a:ext cx="1524000" cy="152400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9C02CC25-2B4B-4812-931D-AC154E35FD69}"/>
              </a:ext>
            </a:extLst>
          </p:cNvPr>
          <p:cNvSpPr>
            <a:spLocks xmlns:a="http://schemas.openxmlformats.org/drawingml/2006/main" noGrp="1"/>
          </p:cNvSpPr>
          <p:nvPr/>
        </p:nvSpPr>
        <p:spPr>
          <a:xfrm xmlns:a="http://schemas.openxmlformats.org/drawingml/2006/main">
            <a:off x="5429250"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13" name="">
            <a:extLst xmlns:a="http://schemas.openxmlformats.org/drawingml/2006/main">
              <a:ext uri="{FF2B5EF4-FFF2-40B4-BE49-F238E27FC236}">
                <a16:creationId xmlns:a16="http://schemas.microsoft.com/office/drawing/2014/main" id="{289C6860-ED6E-4CB1-B9B3-24D7D814DC49}"/>
              </a:ext>
            </a:extLst>
          </p:cNvPr>
          <p:cNvSpPr>
            <a:spLocks xmlns:a="http://schemas.openxmlformats.org/drawingml/2006/main" noGrp="1"/>
          </p:cNvSpPr>
          <p:nvPr/>
        </p:nvSpPr>
        <p:spPr>
          <a:xfrm xmlns:a="http://schemas.openxmlformats.org/drawingml/2006/main">
            <a:off x="4324350"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Accessibility</a:t>
            </a:r>
          </a:p>
        </p:txBody>
      </p:sp>
      <p:pic>
        <p:nvPicPr>
          <p:cNvPr id="44" name=""/>
          <p:cNvPicPr>
            <a:picLocks xmlns:a="http://schemas.openxmlformats.org/drawingml/2006/main" noChangeAspect="1"/>
          </p:cNvPicPr>
          <p:nvPr/>
        </p:nvPicPr>
        <p:blipFill>
          <a:blip xmlns:r="http://schemas.openxmlformats.org/officeDocument/2006/relationships" xmlns:a="http://schemas.openxmlformats.org/drawingml/2006/main" r:embed="R46155e26b6e04061"/>
          <a:stretch xmlns:a="http://schemas.openxmlformats.org/drawingml/2006/main"/>
        </p:blipFill>
        <p:spPr>
          <a:xfrm xmlns:a="http://schemas.openxmlformats.org/drawingml/2006/main">
            <a:off x="6181725" y="2381250"/>
            <a:ext cx="1524000" cy="1524000"/>
          </a:xfrm>
          <a:prstGeom xmlns:a="http://schemas.openxmlformats.org/drawingml/2006/main" prst="rect">
            <a:avLst/>
          </a:prstGeom>
        </p:spPr>
      </p:pic>
      <p:sp>
        <p:nvSpPr>
          <p:cNvPr id="15" name="">
            <a:extLst xmlns:a="http://schemas.openxmlformats.org/drawingml/2006/main">
              <a:ext uri="{FF2B5EF4-FFF2-40B4-BE49-F238E27FC236}">
                <a16:creationId xmlns:a16="http://schemas.microsoft.com/office/drawing/2014/main" id="{016B0815-9A3F-43FF-8AC9-4129A02822AC}"/>
              </a:ext>
            </a:extLst>
          </p:cNvPr>
          <p:cNvSpPr>
            <a:spLocks xmlns:a="http://schemas.openxmlformats.org/drawingml/2006/main" noGrp="1"/>
          </p:cNvSpPr>
          <p:nvPr/>
        </p:nvSpPr>
        <p:spPr>
          <a:xfrm xmlns:a="http://schemas.openxmlformats.org/drawingml/2006/main">
            <a:off x="7286625"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16" name="">
            <a:extLst xmlns:a="http://schemas.openxmlformats.org/drawingml/2006/main">
              <a:ext uri="{FF2B5EF4-FFF2-40B4-BE49-F238E27FC236}">
                <a16:creationId xmlns:a16="http://schemas.microsoft.com/office/drawing/2014/main" id="{F0A95B4C-94E7-472C-BA47-C85515DAF746}"/>
              </a:ext>
            </a:extLst>
          </p:cNvPr>
          <p:cNvSpPr>
            <a:spLocks xmlns:a="http://schemas.openxmlformats.org/drawingml/2006/main" noGrp="1"/>
          </p:cNvSpPr>
          <p:nvPr/>
        </p:nvSpPr>
        <p:spPr>
          <a:xfrm xmlns:a="http://schemas.openxmlformats.org/drawingml/2006/main">
            <a:off x="6181725"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Performance</a:t>
            </a:r>
          </a:p>
        </p:txBody>
      </p:sp>
      <p:pic>
        <p:nvPicPr>
          <p:cNvPr id="47" name=""/>
          <p:cNvPicPr>
            <a:picLocks xmlns:a="http://schemas.openxmlformats.org/drawingml/2006/main" noChangeAspect="1"/>
          </p:cNvPicPr>
          <p:nvPr/>
        </p:nvPicPr>
        <p:blipFill>
          <a:blip xmlns:r="http://schemas.openxmlformats.org/officeDocument/2006/relationships" xmlns:a="http://schemas.openxmlformats.org/drawingml/2006/main" r:embed="R8ab189935e71490e"/>
          <a:stretch xmlns:a="http://schemas.openxmlformats.org/drawingml/2006/main"/>
        </p:blipFill>
        <p:spPr>
          <a:xfrm xmlns:a="http://schemas.openxmlformats.org/drawingml/2006/main">
            <a:off x="8039100" y="2381250"/>
            <a:ext cx="1524000" cy="1524000"/>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49DF084D-9752-4A0A-A956-6D06834D23EB}"/>
              </a:ext>
            </a:extLst>
          </p:cNvPr>
          <p:cNvSpPr>
            <a:spLocks xmlns:a="http://schemas.openxmlformats.org/drawingml/2006/main" noGrp="1"/>
          </p:cNvSpPr>
          <p:nvPr/>
        </p:nvSpPr>
        <p:spPr>
          <a:xfrm xmlns:a="http://schemas.openxmlformats.org/drawingml/2006/main">
            <a:off x="9144000"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19" name="">
            <a:extLst xmlns:a="http://schemas.openxmlformats.org/drawingml/2006/main">
              <a:ext uri="{FF2B5EF4-FFF2-40B4-BE49-F238E27FC236}">
                <a16:creationId xmlns:a16="http://schemas.microsoft.com/office/drawing/2014/main" id="{826001A4-14FF-4115-AB25-7D045B9D5868}"/>
              </a:ext>
            </a:extLst>
          </p:cNvPr>
          <p:cNvSpPr>
            <a:spLocks xmlns:a="http://schemas.openxmlformats.org/drawingml/2006/main" noGrp="1"/>
          </p:cNvSpPr>
          <p:nvPr/>
        </p:nvSpPr>
        <p:spPr>
          <a:xfrm xmlns:a="http://schemas.openxmlformats.org/drawingml/2006/main">
            <a:off x="8039100"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Usability</a:t>
            </a:r>
          </a:p>
        </p:txBody>
      </p:sp>
      <p:pic>
        <p:nvPicPr>
          <p:cNvPr id="50" name=""/>
          <p:cNvPicPr>
            <a:picLocks xmlns:a="http://schemas.openxmlformats.org/drawingml/2006/main" noChangeAspect="1"/>
          </p:cNvPicPr>
          <p:nvPr/>
        </p:nvPicPr>
        <p:blipFill>
          <a:blip xmlns:r="http://schemas.openxmlformats.org/officeDocument/2006/relationships" xmlns:a="http://schemas.openxmlformats.org/drawingml/2006/main" r:embed="Rb3ab28185a334dcc"/>
          <a:stretch xmlns:a="http://schemas.openxmlformats.org/drawingml/2006/main"/>
        </p:blipFill>
        <p:spPr>
          <a:xfrm xmlns:a="http://schemas.openxmlformats.org/drawingml/2006/main">
            <a:off x="9896475" y="2381250"/>
            <a:ext cx="1524000" cy="152400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B9BA9042-DC04-416F-A01F-C7D87EA13EA3}"/>
              </a:ext>
            </a:extLst>
          </p:cNvPr>
          <p:cNvSpPr>
            <a:spLocks xmlns:a="http://schemas.openxmlformats.org/drawingml/2006/main" noGrp="1"/>
          </p:cNvSpPr>
          <p:nvPr/>
        </p:nvSpPr>
        <p:spPr>
          <a:xfrm xmlns:a="http://schemas.openxmlformats.org/drawingml/2006/main">
            <a:off x="11001375"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22" name="">
            <a:extLst xmlns:a="http://schemas.openxmlformats.org/drawingml/2006/main">
              <a:ext uri="{FF2B5EF4-FFF2-40B4-BE49-F238E27FC236}">
                <a16:creationId xmlns:a16="http://schemas.microsoft.com/office/drawing/2014/main" id="{986D9392-F068-4448-AFA6-8946834914D4}"/>
              </a:ext>
            </a:extLst>
          </p:cNvPr>
          <p:cNvSpPr>
            <a:spLocks xmlns:a="http://schemas.openxmlformats.org/drawingml/2006/main" noGrp="1"/>
          </p:cNvSpPr>
          <p:nvPr/>
        </p:nvSpPr>
        <p:spPr>
          <a:xfrm xmlns:a="http://schemas.openxmlformats.org/drawingml/2006/main">
            <a:off x="9896475"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AI-generated</a:t>
            </a:r>
          </a:p>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code</a:t>
            </a:r>
          </a:p>
        </p:txBody>
      </p:sp>
      <p:sp>
        <p:nvSpPr>
          <p:cNvPr id="23" name="">
            <a:extLst xmlns:a="http://schemas.openxmlformats.org/drawingml/2006/main">
              <a:ext uri="{FF2B5EF4-FFF2-40B4-BE49-F238E27FC236}">
                <a16:creationId xmlns:a16="http://schemas.microsoft.com/office/drawing/2014/main" id="{724E41FD-8702-494D-9DD5-A60F0D03A9FD}"/>
              </a:ext>
            </a:extLst>
          </p:cNvPr>
          <p:cNvSpPr>
            <a:spLocks xmlns:a="http://schemas.openxmlformats.org/drawingml/2006/main" noGrp="1"/>
          </p:cNvSpPr>
          <p:nvPr/>
        </p:nvSpPr>
        <p:spPr>
          <a:xfrm xmlns:a="http://schemas.openxmlformats.org/drawingml/2006/main">
            <a:off x="609600" y="55816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CARBON coordinates specialist perspectives. Your team steers the priorities.</a:t>
            </a:r>
          </a:p>
        </p:txBody>
      </p:sp>
    </p:spTree>
    <p:extLst>
      <p:ext uri="{BB962C8B-B14F-4D97-AF65-F5344CB8AC3E}">
        <p14:creationId xmlns:p14="http://schemas.microsoft.com/office/powerpoint/2010/main" val="819026211"/>
      </p:ext>
    </p:extLst>
  </p:cSld>
</p:sld>
</file>

<file path=ppt/slides/slide6.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78A91FC-1015-4534-8609-B5A8A3A12092}"/>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COVERAGE YOU CAN DISCUSS</a:t>
            </a:r>
          </a:p>
        </p:txBody>
      </p:sp>
      <p:sp>
        <p:nvSpPr>
          <p:cNvPr id="2" name="">
            <a:extLst xmlns:a="http://schemas.openxmlformats.org/drawingml/2006/main">
              <a:ext uri="{FF2B5EF4-FFF2-40B4-BE49-F238E27FC236}">
                <a16:creationId xmlns:a16="http://schemas.microsoft.com/office/drawing/2014/main" id="{35632383-60AC-43E1-9C4A-C884D585E7B9}"/>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A shared map of testing coverage</a:t>
            </a:r>
          </a:p>
        </p:txBody>
      </p:sp>
      <p:sp>
        <p:nvSpPr>
          <p:cNvPr id="3" name="">
            <a:extLst xmlns:a="http://schemas.openxmlformats.org/drawingml/2006/main">
              <a:ext uri="{FF2B5EF4-FFF2-40B4-BE49-F238E27FC236}">
                <a16:creationId xmlns:a16="http://schemas.microsoft.com/office/drawing/2014/main" id="{967EB00A-485C-4EC6-824A-D3ECFF2564C6}"/>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4" name="">
            <a:extLst xmlns:a="http://schemas.openxmlformats.org/drawingml/2006/main">
              <a:ext uri="{FF2B5EF4-FFF2-40B4-BE49-F238E27FC236}">
                <a16:creationId xmlns:a16="http://schemas.microsoft.com/office/drawing/2014/main" id="{FEEE4EC6-C30E-4EBD-A94A-1D1622DA18AB}"/>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06</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488663d3f1b4c42"/>
          <a:srcRect xmlns:a="http://schemas.openxmlformats.org/drawingml/2006/main" l="0" t="24189" r="0" b="24189"/>
          <a:stretch xmlns:a="http://schemas.openxmlformats.org/drawingml/2006/main">
            <a:fillRect l="0" t="0" r="0" b="0"/>
          </a:stretch>
        </p:blipFill>
        <p:spPr>
          <a:xfrm xmlns:a="http://schemas.openxmlformats.org/drawingml/2006/main">
            <a:off x="609600" y="2200275"/>
            <a:ext cx="7686675" cy="38385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88E6F65-EF7F-4EC0-9096-6FAAEF89612B}"/>
              </a:ext>
            </a:extLst>
          </p:cNvPr>
          <p:cNvSpPr>
            <a:spLocks xmlns:a="http://schemas.openxmlformats.org/drawingml/2006/main" noGrp="1"/>
          </p:cNvSpPr>
          <p:nvPr/>
        </p:nvSpPr>
        <p:spPr>
          <a:xfrm xmlns:a="http://schemas.openxmlformats.org/drawingml/2006/main">
            <a:off x="8743950" y="2419350"/>
            <a:ext cx="27717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F5F6F2"/>
                </a:solidFill>
                <a:latin typeface="Helvetica Neue"/>
                <a:ea typeface="Helvetica Neue"/>
                <a:cs typeface="Helvetica Neue"/>
              </a:defRPr>
            </a:pPr>
            <a:r>
              <a:rPr sz="2100" b="1">
                <a:solidFill>
                  <a:srgbClr val="F5F6F2"/>
                </a:solidFill>
                <a:latin typeface="Helvetica Neue"/>
                <a:ea typeface="Helvetica Neue"/>
                <a:cs typeface="Helvetica Neue"/>
              </a:rPr>
              <a:t>What was seen?</a:t>
            </a:r>
          </a:p>
        </p:txBody>
      </p:sp>
      <p:sp>
        <p:nvSpPr>
          <p:cNvPr id="7" name="">
            <a:extLst xmlns:a="http://schemas.openxmlformats.org/drawingml/2006/main">
              <a:ext uri="{FF2B5EF4-FFF2-40B4-BE49-F238E27FC236}">
                <a16:creationId xmlns:a16="http://schemas.microsoft.com/office/drawing/2014/main" id="{266246B8-E69B-4FC9-9177-9497462AC27E}"/>
              </a:ext>
            </a:extLst>
          </p:cNvPr>
          <p:cNvSpPr>
            <a:spLocks xmlns:a="http://schemas.openxmlformats.org/drawingml/2006/main" noGrp="1"/>
          </p:cNvSpPr>
          <p:nvPr/>
        </p:nvSpPr>
        <p:spPr>
          <a:xfrm xmlns:a="http://schemas.openxmlformats.org/drawingml/2006/main">
            <a:off x="8743950" y="2943225"/>
            <a:ext cx="277177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B9C2BD"/>
                </a:solidFill>
                <a:latin typeface="Helvetica Neue"/>
                <a:ea typeface="Helvetica Neue"/>
                <a:cs typeface="Helvetica Neue"/>
              </a:defRPr>
            </a:pPr>
            <a:r>
              <a:rPr sz="1800" b="0">
                <a:solidFill>
                  <a:srgbClr val="B9C2BD"/>
                </a:solidFill>
                <a:latin typeface="Helvetica Neue"/>
                <a:ea typeface="Helvetica Neue"/>
                <a:cs typeface="Helvetica Neue"/>
              </a:rPr>
              <a:t>Pages, states and evidence</a:t>
            </a:r>
          </a:p>
        </p:txBody>
      </p:sp>
      <p:sp>
        <p:nvSpPr>
          <p:cNvPr id="8" name="">
            <a:extLst xmlns:a="http://schemas.openxmlformats.org/drawingml/2006/main">
              <a:ext uri="{FF2B5EF4-FFF2-40B4-BE49-F238E27FC236}">
                <a16:creationId xmlns:a16="http://schemas.microsoft.com/office/drawing/2014/main" id="{1473B9FF-E9E5-4BB4-934F-D961BC81671C}"/>
              </a:ext>
            </a:extLst>
          </p:cNvPr>
          <p:cNvSpPr>
            <a:spLocks xmlns:a="http://schemas.openxmlformats.org/drawingml/2006/main" noGrp="1"/>
          </p:cNvSpPr>
          <p:nvPr/>
        </p:nvSpPr>
        <p:spPr>
          <a:xfrm xmlns:a="http://schemas.openxmlformats.org/drawingml/2006/main">
            <a:off x="8743950" y="4029075"/>
            <a:ext cx="27717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F5F6F2"/>
                </a:solidFill>
                <a:latin typeface="Helvetica Neue"/>
                <a:ea typeface="Helvetica Neue"/>
                <a:cs typeface="Helvetica Neue"/>
              </a:defRPr>
            </a:pPr>
            <a:r>
              <a:rPr sz="2100" b="1">
                <a:solidFill>
                  <a:srgbClr val="F5F6F2"/>
                </a:solidFill>
                <a:latin typeface="Helvetica Neue"/>
                <a:ea typeface="Helvetica Neue"/>
                <a:cs typeface="Helvetica Neue"/>
              </a:rPr>
              <a:t>What comes next?</a:t>
            </a:r>
          </a:p>
        </p:txBody>
      </p:sp>
      <p:sp>
        <p:nvSpPr>
          <p:cNvPr id="9" name="">
            <a:extLst xmlns:a="http://schemas.openxmlformats.org/drawingml/2006/main">
              <a:ext uri="{FF2B5EF4-FFF2-40B4-BE49-F238E27FC236}">
                <a16:creationId xmlns:a16="http://schemas.microsoft.com/office/drawing/2014/main" id="{9D6CDFD1-17DE-42E8-A6AF-08EBFCF6A2AE}"/>
              </a:ext>
            </a:extLst>
          </p:cNvPr>
          <p:cNvSpPr>
            <a:spLocks xmlns:a="http://schemas.openxmlformats.org/drawingml/2006/main" noGrp="1"/>
          </p:cNvSpPr>
          <p:nvPr/>
        </p:nvSpPr>
        <p:spPr>
          <a:xfrm xmlns:a="http://schemas.openxmlformats.org/drawingml/2006/main">
            <a:off x="8743950" y="4552950"/>
            <a:ext cx="277177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B9C2BD"/>
                </a:solidFill>
                <a:latin typeface="Helvetica Neue"/>
                <a:ea typeface="Helvetica Neue"/>
                <a:cs typeface="Helvetica Neue"/>
              </a:defRPr>
            </a:pPr>
            <a:r>
              <a:rPr sz="1800" b="0">
                <a:solidFill>
                  <a:srgbClr val="B9C2BD"/>
                </a:solidFill>
                <a:latin typeface="Helvetica Neue"/>
                <a:ea typeface="Helvetica Neue"/>
                <a:cs typeface="Helvetica Neue"/>
              </a:rPr>
              <a:t>Untried checks and important risks</a:t>
            </a:r>
          </a:p>
        </p:txBody>
      </p:sp>
      <p:sp>
        <p:nvSpPr>
          <p:cNvPr id="10" name="">
            <a:extLst xmlns:a="http://schemas.openxmlformats.org/drawingml/2006/main">
              <a:ext uri="{FF2B5EF4-FFF2-40B4-BE49-F238E27FC236}">
                <a16:creationId xmlns:a16="http://schemas.microsoft.com/office/drawing/2014/main" id="{52F1E24E-FF6B-4D88-A99D-D4B8CD7A0633}"/>
              </a:ext>
            </a:extLst>
          </p:cNvPr>
          <p:cNvSpPr>
            <a:spLocks xmlns:a="http://schemas.openxmlformats.org/drawingml/2006/main" noGrp="1"/>
          </p:cNvSpPr>
          <p:nvPr/>
        </p:nvSpPr>
        <p:spPr>
          <a:xfrm xmlns:a="http://schemas.openxmlformats.org/drawingml/2006/main">
            <a:off x="609600" y="6096000"/>
            <a:ext cx="10763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B9C2BD"/>
                </a:solidFill>
                <a:latin typeface="Helvetica Neue"/>
                <a:ea typeface="Helvetica Neue"/>
                <a:cs typeface="Helvetica Neue"/>
              </a:defRPr>
            </a:pPr>
            <a:r>
              <a:rPr sz="1275" b="0">
                <a:solidFill>
                  <a:srgbClr val="B9C2BD"/>
                </a:solidFill>
                <a:latin typeface="Helvetica Neue"/>
                <a:ea typeface="Helvetica Neue"/>
                <a:cs typeface="Helvetica Neue"/>
              </a:rPr>
              <a:t>Existing demo capture. Available controls depend on your installation.</a:t>
            </a:r>
          </a:p>
        </p:txBody>
      </p:sp>
    </p:spTree>
    <p:extLst>
      <p:ext uri="{BB962C8B-B14F-4D97-AF65-F5344CB8AC3E}">
        <p14:creationId xmlns:p14="http://schemas.microsoft.com/office/powerpoint/2010/main" val="1974901747"/>
      </p:ext>
    </p:extLst>
  </p:cSld>
</p:sld>
</file>

<file path=ppt/slides/slide7.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F9AB572-ECB4-4753-A0F1-E87D4CF5305A}"/>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A SHORT WALKTHROUGH</a:t>
            </a:r>
          </a:p>
        </p:txBody>
      </p:sp>
      <p:sp>
        <p:nvSpPr>
          <p:cNvPr id="2" name="">
            <a:extLst xmlns:a="http://schemas.openxmlformats.org/drawingml/2006/main">
              <a:ext uri="{FF2B5EF4-FFF2-40B4-BE49-F238E27FC236}">
                <a16:creationId xmlns:a16="http://schemas.microsoft.com/office/drawing/2014/main" id="{3D7961A3-B202-4FA6-930C-32A580B565A6}"/>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Try CARBON on a disposable project</a:t>
            </a:r>
          </a:p>
        </p:txBody>
      </p:sp>
      <p:sp>
        <p:nvSpPr>
          <p:cNvPr id="3" name="">
            <a:extLst xmlns:a="http://schemas.openxmlformats.org/drawingml/2006/main">
              <a:ext uri="{FF2B5EF4-FFF2-40B4-BE49-F238E27FC236}">
                <a16:creationId xmlns:a16="http://schemas.microsoft.com/office/drawing/2014/main" id="{52455AD9-9A51-436C-A11D-0F10C44E6441}"/>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4" name="">
            <a:extLst xmlns:a="http://schemas.openxmlformats.org/drawingml/2006/main">
              <a:ext uri="{FF2B5EF4-FFF2-40B4-BE49-F238E27FC236}">
                <a16:creationId xmlns:a16="http://schemas.microsoft.com/office/drawing/2014/main" id="{8319B6D3-46DB-4BE3-8B36-1F5114F75607}"/>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07</a:t>
            </a:r>
          </a:p>
        </p:txBody>
      </p:sp>
      <p:sp>
        <p:nvSpPr>
          <p:cNvPr id="5" name="">
            <a:extLst xmlns:a="http://schemas.openxmlformats.org/drawingml/2006/main">
              <a:ext uri="{FF2B5EF4-FFF2-40B4-BE49-F238E27FC236}">
                <a16:creationId xmlns:a16="http://schemas.microsoft.com/office/drawing/2014/main" id="{D536F1F8-BE8A-438A-8750-B791C7791B74}"/>
              </a:ext>
            </a:extLst>
          </p:cNvPr>
          <p:cNvSpPr>
            <a:spLocks xmlns:a="http://schemas.openxmlformats.org/drawingml/2006/main" noGrp="1"/>
          </p:cNvSpPr>
          <p:nvPr/>
        </p:nvSpPr>
        <p:spPr>
          <a:xfrm xmlns:a="http://schemas.openxmlformats.org/drawingml/2006/main">
            <a:off x="609600" y="2295525"/>
            <a:ext cx="421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700" b="1">
                <a:solidFill>
                  <a:srgbClr val="FFAB65"/>
                </a:solidFill>
                <a:latin typeface="Helvetica Neue"/>
                <a:ea typeface="Helvetica Neue"/>
                <a:cs typeface="Helvetica Neue"/>
              </a:defRPr>
            </a:pPr>
            <a:r>
              <a:rPr sz="2700" b="1">
                <a:solidFill>
                  <a:srgbClr val="FFAB65"/>
                </a:solidFill>
                <a:latin typeface="Helvetica Neue"/>
                <a:ea typeface="Helvetica Neue"/>
                <a:cs typeface="Helvetica Neue"/>
              </a:rPr>
              <a:t>/carbon-demo</a:t>
            </a:r>
          </a:p>
        </p:txBody>
      </p:sp>
      <p:sp>
        <p:nvSpPr>
          <p:cNvPr id="6" name="">
            <a:extLst xmlns:a="http://schemas.openxmlformats.org/drawingml/2006/main">
              <a:ext uri="{FF2B5EF4-FFF2-40B4-BE49-F238E27FC236}">
                <a16:creationId xmlns:a16="http://schemas.microsoft.com/office/drawing/2014/main" id="{11A635D6-ED12-4813-9969-BA1F2AC01D7D}"/>
              </a:ext>
            </a:extLst>
          </p:cNvPr>
          <p:cNvSpPr>
            <a:spLocks xmlns:a="http://schemas.openxmlformats.org/drawingml/2006/main" noGrp="1"/>
          </p:cNvSpPr>
          <p:nvPr/>
        </p:nvSpPr>
        <p:spPr>
          <a:xfrm xmlns:a="http://schemas.openxmlformats.org/drawingml/2006/main">
            <a:off x="5095875" y="2352675"/>
            <a:ext cx="6334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B9C2BD"/>
                </a:solidFill>
                <a:latin typeface="Helvetica Neue"/>
                <a:ea typeface="Helvetica Neue"/>
                <a:cs typeface="Helvetica Neue"/>
              </a:defRPr>
            </a:pPr>
            <a:r>
              <a:rPr sz="2025" b="0">
                <a:solidFill>
                  <a:srgbClr val="B9C2BD"/>
                </a:solidFill>
                <a:latin typeface="Helvetica Neue"/>
                <a:ea typeface="Helvetica Neue"/>
                <a:cs typeface="Helvetica Neue"/>
              </a:rPr>
              <a:t>Create a disposable project and start a first run.</a:t>
            </a:r>
          </a:p>
        </p:txBody>
      </p:sp>
      <p:sp>
        <p:nvSpPr>
          <p:cNvPr id="7" name="">
            <a:extLst xmlns:a="http://schemas.openxmlformats.org/drawingml/2006/main">
              <a:ext uri="{FF2B5EF4-FFF2-40B4-BE49-F238E27FC236}">
                <a16:creationId xmlns:a16="http://schemas.microsoft.com/office/drawing/2014/main" id="{66FE3DAA-67F5-4720-8646-0A174AD36B49}"/>
              </a:ext>
            </a:extLst>
          </p:cNvPr>
          <p:cNvSpPr>
            <a:spLocks xmlns:a="http://schemas.openxmlformats.org/drawingml/2006/main" noGrp="1"/>
          </p:cNvSpPr>
          <p:nvPr/>
        </p:nvSpPr>
        <p:spPr>
          <a:xfrm xmlns:a="http://schemas.openxmlformats.org/drawingml/2006/main">
            <a:off x="609600" y="3362325"/>
            <a:ext cx="421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700" b="1">
                <a:solidFill>
                  <a:srgbClr val="FFAB65"/>
                </a:solidFill>
                <a:latin typeface="Helvetica Neue"/>
                <a:ea typeface="Helvetica Neue"/>
                <a:cs typeface="Helvetica Neue"/>
              </a:defRPr>
            </a:pPr>
            <a:r>
              <a:rPr sz="2700" b="1">
                <a:solidFill>
                  <a:srgbClr val="FFAB65"/>
                </a:solidFill>
                <a:latin typeface="Helvetica Neue"/>
                <a:ea typeface="Helvetica Neue"/>
                <a:cs typeface="Helvetica Neue"/>
              </a:rPr>
              <a:t>/carbon-issues</a:t>
            </a:r>
          </a:p>
        </p:txBody>
      </p:sp>
      <p:sp>
        <p:nvSpPr>
          <p:cNvPr id="8" name="">
            <a:extLst xmlns:a="http://schemas.openxmlformats.org/drawingml/2006/main">
              <a:ext uri="{FF2B5EF4-FFF2-40B4-BE49-F238E27FC236}">
                <a16:creationId xmlns:a16="http://schemas.microsoft.com/office/drawing/2014/main" id="{6C083326-34B8-4A2F-A604-ED89F8EA6030}"/>
              </a:ext>
            </a:extLst>
          </p:cNvPr>
          <p:cNvSpPr>
            <a:spLocks xmlns:a="http://schemas.openxmlformats.org/drawingml/2006/main" noGrp="1"/>
          </p:cNvSpPr>
          <p:nvPr/>
        </p:nvSpPr>
        <p:spPr>
          <a:xfrm xmlns:a="http://schemas.openxmlformats.org/drawingml/2006/main">
            <a:off x="5095875" y="3419475"/>
            <a:ext cx="6334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B9C2BD"/>
                </a:solidFill>
                <a:latin typeface="Helvetica Neue"/>
                <a:ea typeface="Helvetica Neue"/>
                <a:cs typeface="Helvetica Neue"/>
              </a:defRPr>
            </a:pPr>
            <a:r>
              <a:rPr sz="2025" b="0">
                <a:solidFill>
                  <a:srgbClr val="B9C2BD"/>
                </a:solidFill>
                <a:latin typeface="Helvetica Neue"/>
                <a:ea typeface="Helvetica Neue"/>
                <a:cs typeface="Helvetica Neue"/>
              </a:rPr>
              <a:t>Investigate one multi-step flow in that demo.</a:t>
            </a:r>
          </a:p>
        </p:txBody>
      </p:sp>
      <p:sp>
        <p:nvSpPr>
          <p:cNvPr id="9" name="">
            <a:extLst xmlns:a="http://schemas.openxmlformats.org/drawingml/2006/main">
              <a:ext uri="{FF2B5EF4-FFF2-40B4-BE49-F238E27FC236}">
                <a16:creationId xmlns:a16="http://schemas.microsoft.com/office/drawing/2014/main" id="{4DBEA1D1-1B70-46BF-B68A-6B351E57EE28}"/>
              </a:ext>
            </a:extLst>
          </p:cNvPr>
          <p:cNvSpPr>
            <a:spLocks xmlns:a="http://schemas.openxmlformats.org/drawingml/2006/main" noGrp="1"/>
          </p:cNvSpPr>
          <p:nvPr/>
        </p:nvSpPr>
        <p:spPr>
          <a:xfrm xmlns:a="http://schemas.openxmlformats.org/drawingml/2006/main">
            <a:off x="609600" y="4429125"/>
            <a:ext cx="421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700" b="1">
                <a:solidFill>
                  <a:srgbClr val="FFAB65"/>
                </a:solidFill>
                <a:latin typeface="Helvetica Neue"/>
                <a:ea typeface="Helvetica Neue"/>
                <a:cs typeface="Helvetica Neue"/>
              </a:defRPr>
            </a:pPr>
            <a:r>
              <a:rPr sz="2700" b="1">
                <a:solidFill>
                  <a:srgbClr val="FFAB65"/>
                </a:solidFill>
                <a:latin typeface="Helvetica Neue"/>
                <a:ea typeface="Helvetica Neue"/>
                <a:cs typeface="Helvetica Neue"/>
              </a:rPr>
              <a:t>/carbon-map</a:t>
            </a:r>
          </a:p>
        </p:txBody>
      </p:sp>
      <p:sp>
        <p:nvSpPr>
          <p:cNvPr id="10" name="">
            <a:extLst xmlns:a="http://schemas.openxmlformats.org/drawingml/2006/main">
              <a:ext uri="{FF2B5EF4-FFF2-40B4-BE49-F238E27FC236}">
                <a16:creationId xmlns:a16="http://schemas.microsoft.com/office/drawing/2014/main" id="{EC62AB09-4981-4BE0-9A1E-929EEB9E692D}"/>
              </a:ext>
            </a:extLst>
          </p:cNvPr>
          <p:cNvSpPr>
            <a:spLocks xmlns:a="http://schemas.openxmlformats.org/drawingml/2006/main" noGrp="1"/>
          </p:cNvSpPr>
          <p:nvPr/>
        </p:nvSpPr>
        <p:spPr>
          <a:xfrm xmlns:a="http://schemas.openxmlformats.org/drawingml/2006/main">
            <a:off x="5095875" y="4486275"/>
            <a:ext cx="6334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B9C2BD"/>
                </a:solidFill>
                <a:latin typeface="Helvetica Neue"/>
                <a:ea typeface="Helvetica Neue"/>
                <a:cs typeface="Helvetica Neue"/>
              </a:defRPr>
            </a:pPr>
            <a:r>
              <a:rPr sz="2025" b="0">
                <a:solidFill>
                  <a:srgbClr val="B9C2BD"/>
                </a:solidFill>
                <a:latin typeface="Helvetica Neue"/>
                <a:ea typeface="Helvetica Neue"/>
                <a:cs typeface="Helvetica Neue"/>
              </a:rPr>
              <a:t>Show what was explored and what needs attention.</a:t>
            </a:r>
          </a:p>
        </p:txBody>
      </p:sp>
      <p:sp>
        <p:nvSpPr>
          <p:cNvPr id="11" name="">
            <a:extLst xmlns:a="http://schemas.openxmlformats.org/drawingml/2006/main">
              <a:ext uri="{FF2B5EF4-FFF2-40B4-BE49-F238E27FC236}">
                <a16:creationId xmlns:a16="http://schemas.microsoft.com/office/drawing/2014/main" id="{EB62A0D8-6451-4DC4-A15E-AF6ED903715A}"/>
              </a:ext>
            </a:extLst>
          </p:cNvPr>
          <p:cNvSpPr>
            <a:spLocks xmlns:a="http://schemas.openxmlformats.org/drawingml/2006/main" noGrp="1"/>
          </p:cNvSpPr>
          <p:nvPr/>
        </p:nvSpPr>
        <p:spPr>
          <a:xfrm xmlns:a="http://schemas.openxmlformats.org/drawingml/2006/main">
            <a:off x="609600" y="5619750"/>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A9CDBB"/>
                </a:solidFill>
                <a:latin typeface="Helvetica Neue"/>
                <a:ea typeface="Helvetica Neue"/>
                <a:cs typeface="Helvetica Neue"/>
              </a:defRPr>
            </a:pPr>
            <a:r>
              <a:rPr sz="1875" b="0">
                <a:solidFill>
                  <a:srgbClr val="A9CDBB"/>
                </a:solidFill>
                <a:latin typeface="Helvetica Neue"/>
                <a:ea typeface="Helvetica Neue"/>
                <a:cs typeface="Helvetica Neue"/>
              </a:rPr>
              <a:t>Start with a demo, investigate a journey, then explore the evidence.</a:t>
            </a:r>
          </a:p>
        </p:txBody>
      </p:sp>
    </p:spTree>
    <p:extLst>
      <p:ext uri="{BB962C8B-B14F-4D97-AF65-F5344CB8AC3E}">
        <p14:creationId xmlns:p14="http://schemas.microsoft.com/office/powerpoint/2010/main" val="474767230"/>
      </p:ext>
    </p:extLst>
  </p:cSld>
</p:sld>
</file>

<file path=ppt/slides/slide8.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D04DFB5-8DA8-4BF9-859C-3B13B9F733E8}"/>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COMMAND EXAMPLES</a:t>
            </a:r>
          </a:p>
        </p:txBody>
      </p:sp>
      <p:sp>
        <p:nvSpPr>
          <p:cNvPr id="2" name="">
            <a:extLst xmlns:a="http://schemas.openxmlformats.org/drawingml/2006/main">
              <a:ext uri="{FF2B5EF4-FFF2-40B4-BE49-F238E27FC236}">
                <a16:creationId xmlns:a16="http://schemas.microsoft.com/office/drawing/2014/main" id="{43F51ABD-39EF-4775-B6AA-9F3AA6598791}"/>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CARBON commands</a:t>
            </a:r>
          </a:p>
        </p:txBody>
      </p:sp>
      <p:sp>
        <p:nvSpPr>
          <p:cNvPr id="3" name="">
            <a:extLst xmlns:a="http://schemas.openxmlformats.org/drawingml/2006/main">
              <a:ext uri="{FF2B5EF4-FFF2-40B4-BE49-F238E27FC236}">
                <a16:creationId xmlns:a16="http://schemas.microsoft.com/office/drawing/2014/main" id="{9BAF3587-0BD2-42CC-A1DB-0519692890C4}"/>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4" name="">
            <a:extLst xmlns:a="http://schemas.openxmlformats.org/drawingml/2006/main">
              <a:ext uri="{FF2B5EF4-FFF2-40B4-BE49-F238E27FC236}">
                <a16:creationId xmlns:a16="http://schemas.microsoft.com/office/drawing/2014/main" id="{8665677B-680B-46F3-B205-F042D83C98AF}"/>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08</a:t>
            </a:r>
          </a:p>
        </p:txBody>
      </p:sp>
      <p:sp>
        <p:nvSpPr>
          <p:cNvPr id="5" name="">
            <a:extLst xmlns:a="http://schemas.openxmlformats.org/drawingml/2006/main">
              <a:ext uri="{FF2B5EF4-FFF2-40B4-BE49-F238E27FC236}">
                <a16:creationId xmlns:a16="http://schemas.microsoft.com/office/drawing/2014/main" id="{A225BFED-8E87-4DB8-8269-61AA0139705F}"/>
              </a:ext>
            </a:extLst>
          </p:cNvPr>
          <p:cNvSpPr>
            <a:spLocks xmlns:a="http://schemas.openxmlformats.org/drawingml/2006/main" noGrp="1"/>
          </p:cNvSpPr>
          <p:nvPr/>
        </p:nvSpPr>
        <p:spPr>
          <a:xfrm xmlns:a="http://schemas.openxmlformats.org/drawingml/2006/main">
            <a:off x="609600" y="21621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a:t>
            </a:r>
          </a:p>
        </p:txBody>
      </p:sp>
      <p:sp>
        <p:nvSpPr>
          <p:cNvPr id="6" name="">
            <a:extLst xmlns:a="http://schemas.openxmlformats.org/drawingml/2006/main">
              <a:ext uri="{FF2B5EF4-FFF2-40B4-BE49-F238E27FC236}">
                <a16:creationId xmlns:a16="http://schemas.microsoft.com/office/drawing/2014/main" id="{3F00D3A7-36E1-4380-9F97-366EB8C6E8A9}"/>
              </a:ext>
            </a:extLst>
          </p:cNvPr>
          <p:cNvSpPr>
            <a:spLocks xmlns:a="http://schemas.openxmlformats.org/drawingml/2006/main" noGrp="1"/>
          </p:cNvSpPr>
          <p:nvPr/>
        </p:nvSpPr>
        <p:spPr>
          <a:xfrm xmlns:a="http://schemas.openxmlformats.org/drawingml/2006/main">
            <a:off x="609600" y="26003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Run a bounded, broad assessment.</a:t>
            </a:r>
          </a:p>
        </p:txBody>
      </p:sp>
      <p:sp>
        <p:nvSpPr>
          <p:cNvPr id="7" name="">
            <a:extLst xmlns:a="http://schemas.openxmlformats.org/drawingml/2006/main">
              <a:ext uri="{FF2B5EF4-FFF2-40B4-BE49-F238E27FC236}">
                <a16:creationId xmlns:a16="http://schemas.microsoft.com/office/drawing/2014/main" id="{23A45E40-51AB-4183-AA23-071964745D0B}"/>
              </a:ext>
            </a:extLst>
          </p:cNvPr>
          <p:cNvSpPr>
            <a:spLocks xmlns:a="http://schemas.openxmlformats.org/drawingml/2006/main" noGrp="1"/>
          </p:cNvSpPr>
          <p:nvPr/>
        </p:nvSpPr>
        <p:spPr>
          <a:xfrm xmlns:a="http://schemas.openxmlformats.org/drawingml/2006/main">
            <a:off x="6324600" y="21621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/carbon-security</a:t>
            </a:r>
          </a:p>
        </p:txBody>
      </p:sp>
      <p:sp>
        <p:nvSpPr>
          <p:cNvPr id="8" name="">
            <a:extLst xmlns:a="http://schemas.openxmlformats.org/drawingml/2006/main">
              <a:ext uri="{FF2B5EF4-FFF2-40B4-BE49-F238E27FC236}">
                <a16:creationId xmlns:a16="http://schemas.microsoft.com/office/drawing/2014/main" id="{F19AA0DE-6BE0-4C90-A2B7-2609E401A046}"/>
              </a:ext>
            </a:extLst>
          </p:cNvPr>
          <p:cNvSpPr>
            <a:spLocks xmlns:a="http://schemas.openxmlformats.org/drawingml/2006/main" noGrp="1"/>
          </p:cNvSpPr>
          <p:nvPr/>
        </p:nvSpPr>
        <p:spPr>
          <a:xfrm xmlns:a="http://schemas.openxmlformats.org/drawingml/2006/main">
            <a:off x="6324600" y="26003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Investigate security weaknesses.</a:t>
            </a:r>
          </a:p>
        </p:txBody>
      </p:sp>
      <p:sp>
        <p:nvSpPr>
          <p:cNvPr id="9" name="">
            <a:extLst xmlns:a="http://schemas.openxmlformats.org/drawingml/2006/main">
              <a:ext uri="{FF2B5EF4-FFF2-40B4-BE49-F238E27FC236}">
                <a16:creationId xmlns:a16="http://schemas.microsoft.com/office/drawing/2014/main" id="{B1EFE1C5-56F0-4F80-AC08-FDE0095C5B8B}"/>
              </a:ext>
            </a:extLst>
          </p:cNvPr>
          <p:cNvSpPr>
            <a:spLocks xmlns:a="http://schemas.openxmlformats.org/drawingml/2006/main" noGrp="1"/>
          </p:cNvSpPr>
          <p:nvPr/>
        </p:nvSpPr>
        <p:spPr>
          <a:xfrm xmlns:a="http://schemas.openxmlformats.org/drawingml/2006/main">
            <a:off x="609600" y="31432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/carbon-auto</a:t>
            </a:r>
          </a:p>
        </p:txBody>
      </p:sp>
      <p:sp>
        <p:nvSpPr>
          <p:cNvPr id="10" name="">
            <a:extLst xmlns:a="http://schemas.openxmlformats.org/drawingml/2006/main">
              <a:ext uri="{FF2B5EF4-FFF2-40B4-BE49-F238E27FC236}">
                <a16:creationId xmlns:a16="http://schemas.microsoft.com/office/drawing/2014/main" id="{A4A5C683-0A35-44FF-85D4-E212194DE8FB}"/>
              </a:ext>
            </a:extLst>
          </p:cNvPr>
          <p:cNvSpPr>
            <a:spLocks xmlns:a="http://schemas.openxmlformats.org/drawingml/2006/main" noGrp="1"/>
          </p:cNvSpPr>
          <p:nvPr/>
        </p:nvSpPr>
        <p:spPr>
          <a:xfrm xmlns:a="http://schemas.openxmlformats.org/drawingml/2006/main">
            <a:off x="609600" y="358140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Run a bounded test, fix and retest loop.</a:t>
            </a:r>
          </a:p>
        </p:txBody>
      </p:sp>
      <p:sp>
        <p:nvSpPr>
          <p:cNvPr id="11" name="">
            <a:extLst xmlns:a="http://schemas.openxmlformats.org/drawingml/2006/main">
              <a:ext uri="{FF2B5EF4-FFF2-40B4-BE49-F238E27FC236}">
                <a16:creationId xmlns:a16="http://schemas.microsoft.com/office/drawing/2014/main" id="{917ECF0F-926D-43A5-8C1E-8261D933B563}"/>
              </a:ext>
            </a:extLst>
          </p:cNvPr>
          <p:cNvSpPr>
            <a:spLocks xmlns:a="http://schemas.openxmlformats.org/drawingml/2006/main" noGrp="1"/>
          </p:cNvSpPr>
          <p:nvPr/>
        </p:nvSpPr>
        <p:spPr>
          <a:xfrm xmlns:a="http://schemas.openxmlformats.org/drawingml/2006/main">
            <a:off x="6324600" y="31432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/carbon-issues</a:t>
            </a:r>
          </a:p>
        </p:txBody>
      </p:sp>
      <p:sp>
        <p:nvSpPr>
          <p:cNvPr id="12" name="">
            <a:extLst xmlns:a="http://schemas.openxmlformats.org/drawingml/2006/main">
              <a:ext uri="{FF2B5EF4-FFF2-40B4-BE49-F238E27FC236}">
                <a16:creationId xmlns:a16="http://schemas.microsoft.com/office/drawing/2014/main" id="{9A9A4CF7-9886-42A4-AA50-C3657FBD1053}"/>
              </a:ext>
            </a:extLst>
          </p:cNvPr>
          <p:cNvSpPr>
            <a:spLocks xmlns:a="http://schemas.openxmlformats.org/drawingml/2006/main" noGrp="1"/>
          </p:cNvSpPr>
          <p:nvPr/>
        </p:nvSpPr>
        <p:spPr>
          <a:xfrm xmlns:a="http://schemas.openxmlformats.org/drawingml/2006/main">
            <a:off x="6324600" y="358140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Hunt reproducible bugs and state failures.</a:t>
            </a:r>
          </a:p>
        </p:txBody>
      </p:sp>
      <p:sp>
        <p:nvSpPr>
          <p:cNvPr id="13" name="">
            <a:extLst xmlns:a="http://schemas.openxmlformats.org/drawingml/2006/main">
              <a:ext uri="{FF2B5EF4-FFF2-40B4-BE49-F238E27FC236}">
                <a16:creationId xmlns:a16="http://schemas.microsoft.com/office/drawing/2014/main" id="{5BBCB88F-F3F9-4149-B8D7-0BFA334AAB1B}"/>
              </a:ext>
            </a:extLst>
          </p:cNvPr>
          <p:cNvSpPr>
            <a:spLocks xmlns:a="http://schemas.openxmlformats.org/drawingml/2006/main" noGrp="1"/>
          </p:cNvSpPr>
          <p:nvPr/>
        </p:nvSpPr>
        <p:spPr>
          <a:xfrm xmlns:a="http://schemas.openxmlformats.org/drawingml/2006/main">
            <a:off x="609600" y="412432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/carbon-accessibility</a:t>
            </a:r>
          </a:p>
        </p:txBody>
      </p:sp>
      <p:sp>
        <p:nvSpPr>
          <p:cNvPr id="14" name="">
            <a:extLst xmlns:a="http://schemas.openxmlformats.org/drawingml/2006/main">
              <a:ext uri="{FF2B5EF4-FFF2-40B4-BE49-F238E27FC236}">
                <a16:creationId xmlns:a16="http://schemas.microsoft.com/office/drawing/2014/main" id="{7B91D33B-7001-4B65-9E40-118D83F7225F}"/>
              </a:ext>
            </a:extLst>
          </p:cNvPr>
          <p:cNvSpPr>
            <a:spLocks xmlns:a="http://schemas.openxmlformats.org/drawingml/2006/main" noGrp="1"/>
          </p:cNvSpPr>
          <p:nvPr/>
        </p:nvSpPr>
        <p:spPr>
          <a:xfrm xmlns:a="http://schemas.openxmlformats.org/drawingml/2006/main">
            <a:off x="609600" y="456247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Investigate accessibility barriers.</a:t>
            </a:r>
          </a:p>
        </p:txBody>
      </p:sp>
      <p:sp>
        <p:nvSpPr>
          <p:cNvPr id="15" name="">
            <a:extLst xmlns:a="http://schemas.openxmlformats.org/drawingml/2006/main">
              <a:ext uri="{FF2B5EF4-FFF2-40B4-BE49-F238E27FC236}">
                <a16:creationId xmlns:a16="http://schemas.microsoft.com/office/drawing/2014/main" id="{7A568769-9798-40B0-B060-6156562133B7}"/>
              </a:ext>
            </a:extLst>
          </p:cNvPr>
          <p:cNvSpPr>
            <a:spLocks xmlns:a="http://schemas.openxmlformats.org/drawingml/2006/main" noGrp="1"/>
          </p:cNvSpPr>
          <p:nvPr/>
        </p:nvSpPr>
        <p:spPr>
          <a:xfrm xmlns:a="http://schemas.openxmlformats.org/drawingml/2006/main">
            <a:off x="6324600" y="412432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/carbon-map</a:t>
            </a:r>
          </a:p>
        </p:txBody>
      </p:sp>
      <p:sp>
        <p:nvSpPr>
          <p:cNvPr id="16" name="">
            <a:extLst xmlns:a="http://schemas.openxmlformats.org/drawingml/2006/main">
              <a:ext uri="{FF2B5EF4-FFF2-40B4-BE49-F238E27FC236}">
                <a16:creationId xmlns:a16="http://schemas.microsoft.com/office/drawing/2014/main" id="{76A27B61-FC93-4F39-ADEB-24341B0AACF9}"/>
              </a:ext>
            </a:extLst>
          </p:cNvPr>
          <p:cNvSpPr>
            <a:spLocks xmlns:a="http://schemas.openxmlformats.org/drawingml/2006/main" noGrp="1"/>
          </p:cNvSpPr>
          <p:nvPr/>
        </p:nvSpPr>
        <p:spPr>
          <a:xfrm xmlns:a="http://schemas.openxmlformats.org/drawingml/2006/main">
            <a:off x="6324600" y="456247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Visualize the current assessment.</a:t>
            </a:r>
          </a:p>
        </p:txBody>
      </p:sp>
      <p:sp>
        <p:nvSpPr>
          <p:cNvPr id="17" name="">
            <a:extLst xmlns:a="http://schemas.openxmlformats.org/drawingml/2006/main">
              <a:ext uri="{FF2B5EF4-FFF2-40B4-BE49-F238E27FC236}">
                <a16:creationId xmlns:a16="http://schemas.microsoft.com/office/drawing/2014/main" id="{78CEF7BB-0995-460D-BB84-AD020C3E576D}"/>
              </a:ext>
            </a:extLst>
          </p:cNvPr>
          <p:cNvSpPr>
            <a:spLocks xmlns:a="http://schemas.openxmlformats.org/drawingml/2006/main" noGrp="1"/>
          </p:cNvSpPr>
          <p:nvPr/>
        </p:nvSpPr>
        <p:spPr>
          <a:xfrm xmlns:a="http://schemas.openxmlformats.org/drawingml/2006/main">
            <a:off x="609600" y="510540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/carbon-privacy</a:t>
            </a:r>
          </a:p>
        </p:txBody>
      </p:sp>
      <p:sp>
        <p:nvSpPr>
          <p:cNvPr id="18" name="">
            <a:extLst xmlns:a="http://schemas.openxmlformats.org/drawingml/2006/main">
              <a:ext uri="{FF2B5EF4-FFF2-40B4-BE49-F238E27FC236}">
                <a16:creationId xmlns:a16="http://schemas.microsoft.com/office/drawing/2014/main" id="{56A5478C-DD47-4896-83BB-5C8A0B4CD5CD}"/>
              </a:ext>
            </a:extLst>
          </p:cNvPr>
          <p:cNvSpPr>
            <a:spLocks xmlns:a="http://schemas.openxmlformats.org/drawingml/2006/main" noGrp="1"/>
          </p:cNvSpPr>
          <p:nvPr/>
        </p:nvSpPr>
        <p:spPr>
          <a:xfrm xmlns:a="http://schemas.openxmlformats.org/drawingml/2006/main">
            <a:off x="609600" y="554355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Check how personal data is handled.</a:t>
            </a:r>
          </a:p>
        </p:txBody>
      </p:sp>
      <p:sp>
        <p:nvSpPr>
          <p:cNvPr id="19" name="">
            <a:extLst xmlns:a="http://schemas.openxmlformats.org/drawingml/2006/main">
              <a:ext uri="{FF2B5EF4-FFF2-40B4-BE49-F238E27FC236}">
                <a16:creationId xmlns:a16="http://schemas.microsoft.com/office/drawing/2014/main" id="{B9055A6A-8AD5-489D-B843-A7B7E814B26B}"/>
              </a:ext>
            </a:extLst>
          </p:cNvPr>
          <p:cNvSpPr>
            <a:spLocks xmlns:a="http://schemas.openxmlformats.org/drawingml/2006/main" noGrp="1"/>
          </p:cNvSpPr>
          <p:nvPr/>
        </p:nvSpPr>
        <p:spPr>
          <a:xfrm xmlns:a="http://schemas.openxmlformats.org/drawingml/2006/main">
            <a:off x="6324600" y="510540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/carbon-confidence</a:t>
            </a:r>
          </a:p>
        </p:txBody>
      </p:sp>
      <p:sp>
        <p:nvSpPr>
          <p:cNvPr id="20" name="">
            <a:extLst xmlns:a="http://schemas.openxmlformats.org/drawingml/2006/main">
              <a:ext uri="{FF2B5EF4-FFF2-40B4-BE49-F238E27FC236}">
                <a16:creationId xmlns:a16="http://schemas.microsoft.com/office/drawing/2014/main" id="{B9BF3150-FFF4-4E07-8277-70BBD0279633}"/>
              </a:ext>
            </a:extLst>
          </p:cNvPr>
          <p:cNvSpPr>
            <a:spLocks xmlns:a="http://schemas.openxmlformats.org/drawingml/2006/main" noGrp="1"/>
          </p:cNvSpPr>
          <p:nvPr/>
        </p:nvSpPr>
        <p:spPr>
          <a:xfrm xmlns:a="http://schemas.openxmlformats.org/drawingml/2006/main">
            <a:off x="6324600" y="554355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Assess readiness from scoped evidence.</a:t>
            </a:r>
          </a:p>
        </p:txBody>
      </p:sp>
    </p:spTree>
    <p:extLst>
      <p:ext uri="{BB962C8B-B14F-4D97-AF65-F5344CB8AC3E}">
        <p14:creationId xmlns:p14="http://schemas.microsoft.com/office/powerpoint/2010/main" val="86813071"/>
      </p:ext>
    </p:extLst>
  </p:cSld>
</p:sld>
</file>

<file path=ppt/slides/slide9.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6C05C69-4903-4ED1-BCFE-B8BF2FCE5D15}"/>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IN YOUR DAILY WORKFLOW</a:t>
            </a:r>
          </a:p>
        </p:txBody>
      </p:sp>
      <p:sp>
        <p:nvSpPr>
          <p:cNvPr id="2" name="">
            <a:extLst xmlns:a="http://schemas.openxmlformats.org/drawingml/2006/main">
              <a:ext uri="{FF2B5EF4-FFF2-40B4-BE49-F238E27FC236}">
                <a16:creationId xmlns:a16="http://schemas.microsoft.com/office/drawing/2014/main" id="{351B5805-9DAA-4ED9-83FA-ED9DD58A01A9}"/>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A repeatable routine for each change</a:t>
            </a:r>
          </a:p>
        </p:txBody>
      </p:sp>
      <p:sp>
        <p:nvSpPr>
          <p:cNvPr id="3" name="">
            <a:extLst xmlns:a="http://schemas.openxmlformats.org/drawingml/2006/main">
              <a:ext uri="{FF2B5EF4-FFF2-40B4-BE49-F238E27FC236}">
                <a16:creationId xmlns:a16="http://schemas.microsoft.com/office/drawing/2014/main" id="{423D37FE-4FB9-48A7-A258-494E3F77F95F}"/>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4" name="">
            <a:extLst xmlns:a="http://schemas.openxmlformats.org/drawingml/2006/main">
              <a:ext uri="{FF2B5EF4-FFF2-40B4-BE49-F238E27FC236}">
                <a16:creationId xmlns:a16="http://schemas.microsoft.com/office/drawing/2014/main" id="{60860AD3-2C98-45F4-9C95-71EFC9E821F8}"/>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09</a:t>
            </a:r>
          </a:p>
        </p:txBody>
      </p:sp>
      <p:sp>
        <p:nvSpPr>
          <p:cNvPr id="5" name="">
            <a:extLst xmlns:a="http://schemas.openxmlformats.org/drawingml/2006/main">
              <a:ext uri="{FF2B5EF4-FFF2-40B4-BE49-F238E27FC236}">
                <a16:creationId xmlns:a16="http://schemas.microsoft.com/office/drawing/2014/main" id="{3821AC65-3CE7-483D-A991-67B4B9699E6B}"/>
              </a:ext>
            </a:extLst>
          </p:cNvPr>
          <p:cNvSpPr>
            <a:spLocks xmlns:a="http://schemas.openxmlformats.org/drawingml/2006/main" noGrp="1"/>
          </p:cNvSpPr>
          <p:nvPr/>
        </p:nvSpPr>
        <p:spPr>
          <a:xfrm xmlns:a="http://schemas.openxmlformats.org/drawingml/2006/main">
            <a:off x="609600" y="2181225"/>
            <a:ext cx="51625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Scope the change</a:t>
            </a:r>
          </a:p>
        </p:txBody>
      </p:sp>
      <p:sp>
        <p:nvSpPr>
          <p:cNvPr id="6" name="">
            <a:extLst xmlns:a="http://schemas.openxmlformats.org/drawingml/2006/main">
              <a:ext uri="{FF2B5EF4-FFF2-40B4-BE49-F238E27FC236}">
                <a16:creationId xmlns:a16="http://schemas.microsoft.com/office/drawing/2014/main" id="{5179FEF1-1F60-45B0-B637-38123696275E}"/>
              </a:ext>
            </a:extLst>
          </p:cNvPr>
          <p:cNvSpPr>
            <a:spLocks xmlns:a="http://schemas.openxmlformats.org/drawingml/2006/main" noGrp="1"/>
          </p:cNvSpPr>
          <p:nvPr/>
        </p:nvSpPr>
        <p:spPr>
          <a:xfrm xmlns:a="http://schemas.openxmlformats.org/drawingml/2006/main">
            <a:off x="609600" y="2667000"/>
            <a:ext cx="51625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Give CARBON the relevant code, intent and existing tests.</a:t>
            </a:r>
          </a:p>
        </p:txBody>
      </p:sp>
      <p:sp>
        <p:nvSpPr>
          <p:cNvPr id="7" name="">
            <a:extLst xmlns:a="http://schemas.openxmlformats.org/drawingml/2006/main">
              <a:ext uri="{FF2B5EF4-FFF2-40B4-BE49-F238E27FC236}">
                <a16:creationId xmlns:a16="http://schemas.microsoft.com/office/drawing/2014/main" id="{7A58FA08-5CA3-4BB2-A0E3-CFF4B3DD1F37}"/>
              </a:ext>
            </a:extLst>
          </p:cNvPr>
          <p:cNvSpPr>
            <a:spLocks xmlns:a="http://schemas.openxmlformats.org/drawingml/2006/main" noGrp="1"/>
          </p:cNvSpPr>
          <p:nvPr/>
        </p:nvSpPr>
        <p:spPr>
          <a:xfrm xmlns:a="http://schemas.openxmlformats.org/drawingml/2006/main">
            <a:off x="6419850" y="2181225"/>
            <a:ext cx="51625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Investigate the risk</a:t>
            </a:r>
          </a:p>
        </p:txBody>
      </p:sp>
      <p:sp>
        <p:nvSpPr>
          <p:cNvPr id="8" name="">
            <a:extLst xmlns:a="http://schemas.openxmlformats.org/drawingml/2006/main">
              <a:ext uri="{FF2B5EF4-FFF2-40B4-BE49-F238E27FC236}">
                <a16:creationId xmlns:a16="http://schemas.microsoft.com/office/drawing/2014/main" id="{8CB02AD9-EE3F-4FF3-AF61-F72A0F1C0B25}"/>
              </a:ext>
            </a:extLst>
          </p:cNvPr>
          <p:cNvSpPr>
            <a:spLocks xmlns:a="http://schemas.openxmlformats.org/drawingml/2006/main" noGrp="1"/>
          </p:cNvSpPr>
          <p:nvPr/>
        </p:nvSpPr>
        <p:spPr>
          <a:xfrm xmlns:a="http://schemas.openxmlformats.org/drawingml/2006/main">
            <a:off x="6419850" y="2667000"/>
            <a:ext cx="51625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Exercise important journeys, state changes and failure recovery.</a:t>
            </a:r>
          </a:p>
        </p:txBody>
      </p:sp>
      <p:sp>
        <p:nvSpPr>
          <p:cNvPr id="9" name="">
            <a:extLst xmlns:a="http://schemas.openxmlformats.org/drawingml/2006/main">
              <a:ext uri="{FF2B5EF4-FFF2-40B4-BE49-F238E27FC236}">
                <a16:creationId xmlns:a16="http://schemas.microsoft.com/office/drawing/2014/main" id="{10B89123-A658-4B09-949D-7941885BAA63}"/>
              </a:ext>
            </a:extLst>
          </p:cNvPr>
          <p:cNvSpPr>
            <a:spLocks xmlns:a="http://schemas.openxmlformats.org/drawingml/2006/main" noGrp="1"/>
          </p:cNvSpPr>
          <p:nvPr/>
        </p:nvSpPr>
        <p:spPr>
          <a:xfrm xmlns:a="http://schemas.openxmlformats.org/drawingml/2006/main">
            <a:off x="609600" y="4114800"/>
            <a:ext cx="51625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Review the evidence</a:t>
            </a:r>
          </a:p>
        </p:txBody>
      </p:sp>
      <p:sp>
        <p:nvSpPr>
          <p:cNvPr id="10" name="">
            <a:extLst xmlns:a="http://schemas.openxmlformats.org/drawingml/2006/main">
              <a:ext uri="{FF2B5EF4-FFF2-40B4-BE49-F238E27FC236}">
                <a16:creationId xmlns:a16="http://schemas.microsoft.com/office/drawing/2014/main" id="{F4A71A86-E699-497D-88A8-FC4F9EA24725}"/>
              </a:ext>
            </a:extLst>
          </p:cNvPr>
          <p:cNvSpPr>
            <a:spLocks xmlns:a="http://schemas.openxmlformats.org/drawingml/2006/main" noGrp="1"/>
          </p:cNvSpPr>
          <p:nvPr/>
        </p:nvSpPr>
        <p:spPr>
          <a:xfrm xmlns:a="http://schemas.openxmlformats.org/drawingml/2006/main">
            <a:off x="609600" y="4600575"/>
            <a:ext cx="51625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Reproduce findings, inspect the gaps and verify authorized repairs.</a:t>
            </a:r>
          </a:p>
        </p:txBody>
      </p:sp>
      <p:sp>
        <p:nvSpPr>
          <p:cNvPr id="11" name="">
            <a:extLst xmlns:a="http://schemas.openxmlformats.org/drawingml/2006/main">
              <a:ext uri="{FF2B5EF4-FFF2-40B4-BE49-F238E27FC236}">
                <a16:creationId xmlns:a16="http://schemas.microsoft.com/office/drawing/2014/main" id="{EC57C48E-8D19-4E8F-9F9A-60B989A76FC4}"/>
              </a:ext>
            </a:extLst>
          </p:cNvPr>
          <p:cNvSpPr>
            <a:spLocks xmlns:a="http://schemas.openxmlformats.org/drawingml/2006/main" noGrp="1"/>
          </p:cNvSpPr>
          <p:nvPr/>
        </p:nvSpPr>
        <p:spPr>
          <a:xfrm xmlns:a="http://schemas.openxmlformats.org/drawingml/2006/main">
            <a:off x="6419850" y="4114800"/>
            <a:ext cx="51625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Keep what you learn</a:t>
            </a:r>
          </a:p>
        </p:txBody>
      </p:sp>
      <p:sp>
        <p:nvSpPr>
          <p:cNvPr id="12" name="">
            <a:extLst xmlns:a="http://schemas.openxmlformats.org/drawingml/2006/main">
              <a:ext uri="{FF2B5EF4-FFF2-40B4-BE49-F238E27FC236}">
                <a16:creationId xmlns:a16="http://schemas.microsoft.com/office/drawing/2014/main" id="{C1925E78-A547-4BA2-85F2-791E6C2962D2}"/>
              </a:ext>
            </a:extLst>
          </p:cNvPr>
          <p:cNvSpPr>
            <a:spLocks xmlns:a="http://schemas.openxmlformats.org/drawingml/2006/main" noGrp="1"/>
          </p:cNvSpPr>
          <p:nvPr/>
        </p:nvSpPr>
        <p:spPr>
          <a:xfrm xmlns:a="http://schemas.openxmlformats.org/drawingml/2006/main">
            <a:off x="6419850" y="4600575"/>
            <a:ext cx="51625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Save useful checks and context for the next investigation.</a:t>
            </a:r>
          </a:p>
        </p:txBody>
      </p:sp>
    </p:spTree>
    <p:extLst>
      <p:ext uri="{BB962C8B-B14F-4D97-AF65-F5344CB8AC3E}">
        <p14:creationId xmlns:p14="http://schemas.microsoft.com/office/powerpoint/2010/main" val="1221712840"/>
      </p:ext>
    </p:extLst>
  </p:cSld>
</p:sld>
</file>

<file path=ppt/slides/slide10.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0FD1DF9-CB87-4D97-B5BF-13FECC812A2F}"/>
              </a:ext>
            </a:extLst>
          </p:cNvPr>
          <p:cNvSpPr>
            <a:spLocks xmlns:a="http://schemas.openxmlformats.org/drawingml/2006/main" noGrp="1"/>
          </p:cNvSpPr>
          <p:nvPr/>
        </p:nvSpPr>
        <p:spPr>
          <a:xfrm xmlns:a="http://schemas.openxmlformats.org/drawingml/2006/main">
            <a:off x="609600" y="323850"/>
            <a:ext cx="7810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OPTIONAL EXPERT HELP</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e29401cd5764714"/>
          <a:stretch xmlns:a="http://schemas.openxmlformats.org/drawingml/2006/main"/>
        </p:blipFill>
        <p:spPr>
          <a:xfrm xmlns:a="http://schemas.openxmlformats.org/drawingml/2006/main">
            <a:off x="8858250" y="248756"/>
            <a:ext cx="2714625" cy="721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3CFDB9E-F49D-4830-A3AF-EE1D34AB7C6F}"/>
              </a:ext>
            </a:extLst>
          </p:cNvPr>
          <p:cNvSpPr>
            <a:spLocks xmlns:a="http://schemas.openxmlformats.org/drawingml/2006/main" noGrp="1"/>
          </p:cNvSpPr>
          <p:nvPr/>
        </p:nvSpPr>
        <p:spPr>
          <a:xfrm xmlns:a="http://schemas.openxmlformats.org/drawingml/2006/main">
            <a:off x="609600" y="104775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Iceberg QA testing support</a:t>
            </a:r>
          </a:p>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and team training</a:t>
            </a:r>
          </a:p>
        </p:txBody>
      </p:sp>
      <p:sp>
        <p:nvSpPr>
          <p:cNvPr id="4" name="">
            <a:extLst xmlns:a="http://schemas.openxmlformats.org/drawingml/2006/main">
              <a:ext uri="{FF2B5EF4-FFF2-40B4-BE49-F238E27FC236}">
                <a16:creationId xmlns:a16="http://schemas.microsoft.com/office/drawing/2014/main" id="{485C0C75-8001-4F58-BC9A-EA602BE2B596}"/>
              </a:ext>
            </a:extLst>
          </p:cNvPr>
          <p:cNvSpPr>
            <a:spLocks xmlns:a="http://schemas.openxmlformats.org/drawingml/2006/main" noGrp="1"/>
          </p:cNvSpPr>
          <p:nvPr/>
        </p:nvSpPr>
        <p:spPr>
          <a:xfrm xmlns:a="http://schemas.openxmlformats.org/drawingml/2006/main">
            <a:off x="609600" y="236220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B9C2BD"/>
                </a:solidFill>
                <a:latin typeface="Helvetica Neue"/>
                <a:ea typeface="Helvetica Neue"/>
                <a:cs typeface="Helvetica Neue"/>
              </a:defRPr>
            </a:pPr>
            <a:r>
              <a:rPr sz="2025" b="0">
                <a:solidFill>
                  <a:srgbClr val="B9C2BD"/>
                </a:solidFill>
                <a:latin typeface="Helvetica Neue"/>
                <a:ea typeface="Helvetica Neue"/>
                <a:cs typeface="Helvetica Neue"/>
              </a:rPr>
              <a:t>Experienced human QA specialists, amplified by AI.</a:t>
            </a:r>
          </a:p>
        </p:txBody>
      </p:sp>
      <p:sp>
        <p:nvSpPr>
          <p:cNvPr id="5" name="">
            <a:extLst xmlns:a="http://schemas.openxmlformats.org/drawingml/2006/main">
              <a:ext uri="{FF2B5EF4-FFF2-40B4-BE49-F238E27FC236}">
                <a16:creationId xmlns:a16="http://schemas.microsoft.com/office/drawing/2014/main" id="{A4799105-1567-4D1C-8A94-CFD5D8C11BCD}"/>
              </a:ext>
            </a:extLst>
          </p:cNvPr>
          <p:cNvSpPr>
            <a:spLocks xmlns:a="http://schemas.openxmlformats.org/drawingml/2006/main" noGrp="1"/>
          </p:cNvSpPr>
          <p:nvPr/>
        </p:nvSpPr>
        <p:spPr>
          <a:xfrm xmlns:a="http://schemas.openxmlformats.org/drawingml/2006/main">
            <a:off x="609600" y="3019425"/>
            <a:ext cx="5238750" cy="2200275"/>
          </a:xfrm>
          <a:prstGeom xmlns:a="http://schemas.openxmlformats.org/drawingml/2006/main" prst="rect">
            <a:avLst/>
          </a:prstGeom>
          <a:solidFill xmlns:a="http://schemas.openxmlformats.org/drawingml/2006/main">
            <a:srgbClr val="141A1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3931EC7-9399-4695-A26F-A48051C2B94B}"/>
              </a:ext>
            </a:extLst>
          </p:cNvPr>
          <p:cNvSpPr>
            <a:spLocks xmlns:a="http://schemas.openxmlformats.org/drawingml/2006/main" noGrp="1"/>
          </p:cNvSpPr>
          <p:nvPr/>
        </p:nvSpPr>
        <p:spPr>
          <a:xfrm xmlns:a="http://schemas.openxmlformats.org/drawingml/2006/main">
            <a:off x="6115050" y="3019425"/>
            <a:ext cx="5467350" cy="2200275"/>
          </a:xfrm>
          <a:prstGeom xmlns:a="http://schemas.openxmlformats.org/drawingml/2006/main" prst="rect">
            <a:avLst/>
          </a:prstGeom>
          <a:solidFill xmlns:a="http://schemas.openxmlformats.org/drawingml/2006/main">
            <a:srgbClr val="141A1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B1965CE-098D-4076-9A63-95A3478A4BA6}"/>
              </a:ext>
            </a:extLst>
          </p:cNvPr>
          <p:cNvSpPr>
            <a:spLocks xmlns:a="http://schemas.openxmlformats.org/drawingml/2006/main" noGrp="1"/>
          </p:cNvSpPr>
          <p:nvPr/>
        </p:nvSpPr>
        <p:spPr>
          <a:xfrm xmlns:a="http://schemas.openxmlformats.org/drawingml/2006/main">
            <a:off x="609600" y="3019425"/>
            <a:ext cx="5238750" cy="28575"/>
          </a:xfrm>
          <a:prstGeom xmlns:a="http://schemas.openxmlformats.org/drawingml/2006/main" prst="rect">
            <a:avLst/>
          </a:prstGeom>
          <a:solidFill xmlns:a="http://schemas.openxmlformats.org/drawingml/2006/main">
            <a:srgbClr val="A9CDB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02D4117-E7B0-48E9-B836-B34055E626B1}"/>
              </a:ext>
            </a:extLst>
          </p:cNvPr>
          <p:cNvSpPr>
            <a:spLocks xmlns:a="http://schemas.openxmlformats.org/drawingml/2006/main" noGrp="1"/>
          </p:cNvSpPr>
          <p:nvPr/>
        </p:nvSpPr>
        <p:spPr>
          <a:xfrm xmlns:a="http://schemas.openxmlformats.org/drawingml/2006/main">
            <a:off x="6115050" y="3019425"/>
            <a:ext cx="5467350" cy="28575"/>
          </a:xfrm>
          <a:prstGeom xmlns:a="http://schemas.openxmlformats.org/drawingml/2006/main" prst="rect">
            <a:avLst/>
          </a:prstGeom>
          <a:solidFill xmlns:a="http://schemas.openxmlformats.org/drawingml/2006/main">
            <a:srgbClr val="C9AA5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4D3529E0-3B37-466A-B90D-0A4406D21EE2}"/>
              </a:ext>
            </a:extLst>
          </p:cNvPr>
          <p:cNvSpPr>
            <a:spLocks xmlns:a="http://schemas.openxmlformats.org/drawingml/2006/main" noGrp="1"/>
          </p:cNvSpPr>
          <p:nvPr/>
        </p:nvSpPr>
        <p:spPr>
          <a:xfrm xmlns:a="http://schemas.openxmlformats.org/drawingml/2006/main">
            <a:off x="838200" y="3219450"/>
            <a:ext cx="4781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More coverage, sooner</a:t>
            </a:r>
          </a:p>
        </p:txBody>
      </p:sp>
      <p:sp>
        <p:nvSpPr>
          <p:cNvPr id="10" name="">
            <a:extLst xmlns:a="http://schemas.openxmlformats.org/drawingml/2006/main">
              <a:ext uri="{FF2B5EF4-FFF2-40B4-BE49-F238E27FC236}">
                <a16:creationId xmlns:a16="http://schemas.microsoft.com/office/drawing/2014/main" id="{DDF83349-F068-408A-A72F-D98AC6C4098F}"/>
              </a:ext>
            </a:extLst>
          </p:cNvPr>
          <p:cNvSpPr>
            <a:spLocks xmlns:a="http://schemas.openxmlformats.org/drawingml/2006/main" noGrp="1"/>
          </p:cNvSpPr>
          <p:nvPr/>
        </p:nvSpPr>
        <p:spPr>
          <a:xfrm xmlns:a="http://schemas.openxmlformats.org/drawingml/2006/main">
            <a:off x="838200" y="3781425"/>
            <a:ext cx="47815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Our AI QA experts investigate important journeys and edge cases with CARBON and complementary tools. Your team gets actionable findings and evidence.</a:t>
            </a:r>
          </a:p>
        </p:txBody>
      </p:sp>
      <p:sp>
        <p:nvSpPr>
          <p:cNvPr id="11" name="">
            <a:extLst xmlns:a="http://schemas.openxmlformats.org/drawingml/2006/main">
              <a:ext uri="{FF2B5EF4-FFF2-40B4-BE49-F238E27FC236}">
                <a16:creationId xmlns:a16="http://schemas.microsoft.com/office/drawing/2014/main" id="{02AAA017-6BAD-45C5-91FF-4A137189FBC6}"/>
              </a:ext>
            </a:extLst>
          </p:cNvPr>
          <p:cNvSpPr>
            <a:spLocks xmlns:a="http://schemas.openxmlformats.org/drawingml/2006/main" noGrp="1"/>
          </p:cNvSpPr>
          <p:nvPr/>
        </p:nvSpPr>
        <p:spPr>
          <a:xfrm xmlns:a="http://schemas.openxmlformats.org/drawingml/2006/main">
            <a:off x="6343650" y="3219450"/>
            <a:ext cx="50101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Skills your team can keep</a:t>
            </a:r>
          </a:p>
        </p:txBody>
      </p:sp>
      <p:sp>
        <p:nvSpPr>
          <p:cNvPr id="12" name="">
            <a:extLst xmlns:a="http://schemas.openxmlformats.org/drawingml/2006/main">
              <a:ext uri="{FF2B5EF4-FFF2-40B4-BE49-F238E27FC236}">
                <a16:creationId xmlns:a16="http://schemas.microsoft.com/office/drawing/2014/main" id="{04FAFC38-E0D5-4DFE-8FF2-3137CF42D960}"/>
              </a:ext>
            </a:extLst>
          </p:cNvPr>
          <p:cNvSpPr>
            <a:spLocks xmlns:a="http://schemas.openxmlformats.org/drawingml/2006/main" noGrp="1"/>
          </p:cNvSpPr>
          <p:nvPr/>
        </p:nvSpPr>
        <p:spPr>
          <a:xfrm xmlns:a="http://schemas.openxmlformats.org/drawingml/2006/main">
            <a:off x="6343650" y="3781425"/>
            <a:ext cx="50101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Build your team’s skills through guided setup, live testing sessions and practical coaching. Learn to use tools like CARBON in your own workflow.</a:t>
            </a:r>
          </a:p>
        </p:txBody>
      </p:sp>
      <p:sp>
        <p:nvSpPr>
          <p:cNvPr id="13" name="">
            <a:extLst xmlns:a="http://schemas.openxmlformats.org/drawingml/2006/main">
              <a:ext uri="{FF2B5EF4-FFF2-40B4-BE49-F238E27FC236}">
                <a16:creationId xmlns:a16="http://schemas.microsoft.com/office/drawing/2014/main" id="{E65809DF-3EA0-4A1F-B9AC-2FE1F29E0C80}"/>
              </a:ext>
            </a:extLst>
          </p:cNvPr>
          <p:cNvSpPr>
            <a:spLocks xmlns:a="http://schemas.openxmlformats.org/drawingml/2006/main" noGrp="1"/>
          </p:cNvSpPr>
          <p:nvPr/>
        </p:nvSpPr>
        <p:spPr>
          <a:xfrm xmlns:a="http://schemas.openxmlformats.org/drawingml/2006/main">
            <a:off x="609600" y="5543550"/>
            <a:ext cx="8286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Use CARBON yourself, or bring in expert help</a:t>
            </a:r>
          </a:p>
        </p:txBody>
      </p:sp>
      <p:sp>
        <p:nvSpPr>
          <p:cNvPr id="14" name="">
            <a:extLst xmlns:a="http://schemas.openxmlformats.org/drawingml/2006/main">
              <a:ext uri="{FF2B5EF4-FFF2-40B4-BE49-F238E27FC236}">
                <a16:creationId xmlns:a16="http://schemas.microsoft.com/office/drawing/2014/main" id="{D7047DE9-6E07-40ED-A6F1-228201B52E43}"/>
              </a:ext>
            </a:extLst>
          </p:cNvPr>
          <p:cNvSpPr>
            <a:spLocks xmlns:a="http://schemas.openxmlformats.org/drawingml/2006/main" noGrp="1"/>
          </p:cNvSpPr>
          <p:nvPr/>
        </p:nvSpPr>
        <p:spPr>
          <a:xfrm xmlns:a="http://schemas.openxmlformats.org/drawingml/2006/main">
            <a:off x="9144000" y="5553075"/>
            <a:ext cx="2438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A9C2BD"/>
                </a:solidFill>
                <a:latin typeface="Helvetica Neue"/>
                <a:ea typeface="Helvetica Neue"/>
                <a:cs typeface="Helvetica Neue"/>
              </a:defRPr>
            </a:pPr>
            <a:r>
              <a:rPr sz="2025" b="1">
                <a:solidFill>
                  <a:srgbClr val="A9C2BD"/>
                </a:solidFill>
                <a:latin typeface="Helvetica Neue"/>
                <a:ea typeface="Helvetica Neue"/>
                <a:cs typeface="Helvetica Neue"/>
              </a:rPr>
              <a:t>icebergqa.com</a:t>
            </a:r>
          </a:p>
        </p:txBody>
      </p:sp>
      <p:sp>
        <p:nvSpPr>
          <p:cNvPr id="15" name="">
            <a:extLst xmlns:a="http://schemas.openxmlformats.org/drawingml/2006/main">
              <a:ext uri="{FF2B5EF4-FFF2-40B4-BE49-F238E27FC236}">
                <a16:creationId xmlns:a16="http://schemas.microsoft.com/office/drawing/2014/main" id="{BF99F35A-1286-472B-B731-675D44B93F16}"/>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16" name="">
            <a:extLst xmlns:a="http://schemas.openxmlformats.org/drawingml/2006/main">
              <a:ext uri="{FF2B5EF4-FFF2-40B4-BE49-F238E27FC236}">
                <a16:creationId xmlns:a16="http://schemas.microsoft.com/office/drawing/2014/main" id="{F8AC99BB-0E82-437C-B665-2B0BF4EA9AFB}"/>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10</a:t>
            </a:r>
          </a:p>
        </p:txBody>
      </p:sp>
    </p:spTree>
    <p:extLst>
      <p:ext uri="{BB962C8B-B14F-4D97-AF65-F5344CB8AC3E}">
        <p14:creationId xmlns:p14="http://schemas.microsoft.com/office/powerpoint/2010/main" val="580744617"/>
      </p:ext>
    </p:extLst>
  </p:cSld>
</p:sld>
</file>

<file path=ppt/slides/slide11.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143AF25-3F20-4200-BF4C-839ADC4BB029}"/>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A9CDBB"/>
                </a:solidFill>
                <a:latin typeface="Helvetica Neue"/>
                <a:ea typeface="Helvetica Neue"/>
                <a:cs typeface="Helvetica Neue"/>
              </a:defRPr>
            </a:pPr>
            <a:r>
              <a:rPr sz="1350" b="1">
                <a:solidFill>
                  <a:srgbClr val="A9CDBB"/>
                </a:solidFill>
                <a:latin typeface="Helvetica Neue"/>
                <a:ea typeface="Helvetica Neue"/>
                <a:cs typeface="Helvetica Neue"/>
              </a:rPr>
              <a:t>GET STARTED WITH CARBON</a:t>
            </a:r>
          </a:p>
        </p:txBody>
      </p:sp>
      <p:sp>
        <p:nvSpPr>
          <p:cNvPr id="2" name="">
            <a:extLst xmlns:a="http://schemas.openxmlformats.org/drawingml/2006/main">
              <a:ext uri="{FF2B5EF4-FFF2-40B4-BE49-F238E27FC236}">
                <a16:creationId xmlns:a16="http://schemas.microsoft.com/office/drawing/2014/main" id="{0D0CC1CF-0D9D-4E2C-8223-EDE9E53363E2}"/>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Where could CARBON help your team first?</a:t>
            </a:r>
          </a:p>
        </p:txBody>
      </p:sp>
      <p:sp>
        <p:nvSpPr>
          <p:cNvPr id="3" name="">
            <a:extLst xmlns:a="http://schemas.openxmlformats.org/drawingml/2006/main">
              <a:ext uri="{FF2B5EF4-FFF2-40B4-BE49-F238E27FC236}">
                <a16:creationId xmlns:a16="http://schemas.microsoft.com/office/drawing/2014/main" id="{268D39E3-B61C-4E0B-942B-1F917880FC81}"/>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CARBON  /  Built by Testers.ai</a:t>
            </a:r>
          </a:p>
        </p:txBody>
      </p:sp>
      <p:sp>
        <p:nvSpPr>
          <p:cNvPr id="4" name="">
            <a:extLst xmlns:a="http://schemas.openxmlformats.org/drawingml/2006/main">
              <a:ext uri="{FF2B5EF4-FFF2-40B4-BE49-F238E27FC236}">
                <a16:creationId xmlns:a16="http://schemas.microsoft.com/office/drawing/2014/main" id="{2D48201F-DA7B-44F7-BD2F-5CDDF0953866}"/>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11</a:t>
            </a:r>
          </a:p>
        </p:txBody>
      </p:sp>
      <p:sp>
        <p:nvSpPr>
          <p:cNvPr id="5" name="">
            <a:extLst xmlns:a="http://schemas.openxmlformats.org/drawingml/2006/main">
              <a:ext uri="{FF2B5EF4-FFF2-40B4-BE49-F238E27FC236}">
                <a16:creationId xmlns:a16="http://schemas.microsoft.com/office/drawing/2014/main" id="{DB637281-CC6D-4D85-BD44-B6E274B45312}"/>
              </a:ext>
            </a:extLst>
          </p:cNvPr>
          <p:cNvSpPr>
            <a:spLocks xmlns:a="http://schemas.openxmlformats.org/drawingml/2006/main" noGrp="1"/>
          </p:cNvSpPr>
          <p:nvPr/>
        </p:nvSpPr>
        <p:spPr>
          <a:xfrm xmlns:a="http://schemas.openxmlformats.org/drawingml/2006/main">
            <a:off x="609600" y="2286000"/>
            <a:ext cx="109347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F5F6F2"/>
                </a:solidFill>
                <a:latin typeface="Helvetica Neue"/>
                <a:ea typeface="Helvetica Neue"/>
                <a:cs typeface="Helvetica Neue"/>
              </a:defRPr>
            </a:pPr>
            <a:r>
              <a:rPr sz="2850" b="1">
                <a:solidFill>
                  <a:srgbClr val="F5F6F2"/>
                </a:solidFill>
                <a:latin typeface="Helvetica Neue"/>
                <a:ea typeface="Helvetica Neue"/>
                <a:cs typeface="Helvetica Neue"/>
              </a:rPr>
              <a:t>Which journey needs more testing?</a:t>
            </a:r>
          </a:p>
        </p:txBody>
      </p:sp>
      <p:sp>
        <p:nvSpPr>
          <p:cNvPr id="6" name="">
            <a:extLst xmlns:a="http://schemas.openxmlformats.org/drawingml/2006/main">
              <a:ext uri="{FF2B5EF4-FFF2-40B4-BE49-F238E27FC236}">
                <a16:creationId xmlns:a16="http://schemas.microsoft.com/office/drawing/2014/main" id="{BB56EF12-A90C-4AD0-A05B-2E423DED20CA}"/>
              </a:ext>
            </a:extLst>
          </p:cNvPr>
          <p:cNvSpPr>
            <a:spLocks xmlns:a="http://schemas.openxmlformats.org/drawingml/2006/main" noGrp="1"/>
          </p:cNvSpPr>
          <p:nvPr/>
        </p:nvSpPr>
        <p:spPr>
          <a:xfrm xmlns:a="http://schemas.openxmlformats.org/drawingml/2006/main">
            <a:off x="609600" y="3228975"/>
            <a:ext cx="109347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F5F6F2"/>
                </a:solidFill>
                <a:latin typeface="Helvetica Neue"/>
                <a:ea typeface="Helvetica Neue"/>
                <a:cs typeface="Helvetica Neue"/>
              </a:defRPr>
            </a:pPr>
            <a:r>
              <a:rPr sz="2850" b="1">
                <a:solidFill>
                  <a:srgbClr val="F5F6F2"/>
                </a:solidFill>
                <a:latin typeface="Helvetica Neue"/>
                <a:ea typeface="Helvetica Neue"/>
                <a:cs typeface="Helvetica Neue"/>
              </a:rPr>
              <a:t>What would you like CARBON to investigate?</a:t>
            </a:r>
          </a:p>
        </p:txBody>
      </p:sp>
      <p:sp>
        <p:nvSpPr>
          <p:cNvPr id="7" name="">
            <a:extLst xmlns:a="http://schemas.openxmlformats.org/drawingml/2006/main">
              <a:ext uri="{FF2B5EF4-FFF2-40B4-BE49-F238E27FC236}">
                <a16:creationId xmlns:a16="http://schemas.microsoft.com/office/drawing/2014/main" id="{7CD72C82-A383-469D-A85F-ADA0805CCC00}"/>
              </a:ext>
            </a:extLst>
          </p:cNvPr>
          <p:cNvSpPr>
            <a:spLocks xmlns:a="http://schemas.openxmlformats.org/drawingml/2006/main" noGrp="1"/>
          </p:cNvSpPr>
          <p:nvPr/>
        </p:nvSpPr>
        <p:spPr>
          <a:xfrm xmlns:a="http://schemas.openxmlformats.org/drawingml/2006/main">
            <a:off x="609600" y="4171950"/>
            <a:ext cx="109347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F5F6F2"/>
                </a:solidFill>
                <a:latin typeface="Helvetica Neue"/>
                <a:ea typeface="Helvetica Neue"/>
                <a:cs typeface="Helvetica Neue"/>
              </a:defRPr>
            </a:pPr>
            <a:r>
              <a:rPr sz="2850" b="1">
                <a:solidFill>
                  <a:srgbClr val="F5F6F2"/>
                </a:solidFill>
                <a:latin typeface="Helvetica Neue"/>
                <a:ea typeface="Helvetica Neue"/>
                <a:cs typeface="Helvetica Neue"/>
              </a:rPr>
              <a:t>Would expert support help you get started?</a:t>
            </a:r>
          </a:p>
        </p:txBody>
      </p:sp>
      <p:sp>
        <p:nvSpPr>
          <p:cNvPr id="8" name="">
            <a:extLst xmlns:a="http://schemas.openxmlformats.org/drawingml/2006/main">
              <a:ext uri="{FF2B5EF4-FFF2-40B4-BE49-F238E27FC236}">
                <a16:creationId xmlns:a16="http://schemas.microsoft.com/office/drawing/2014/main" id="{F8A02100-51D0-4610-9D89-90DF6D6B1A7E}"/>
              </a:ext>
            </a:extLst>
          </p:cNvPr>
          <p:cNvSpPr>
            <a:spLocks xmlns:a="http://schemas.openxmlformats.org/drawingml/2006/main" noGrp="1"/>
          </p:cNvSpPr>
          <p:nvPr/>
        </p:nvSpPr>
        <p:spPr>
          <a:xfrm xmlns:a="http://schemas.openxmlformats.org/drawingml/2006/main">
            <a:off x="609600" y="49911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Install CARBON. For expert support, contact Iceberg QA below.</a:t>
            </a:r>
          </a:p>
        </p:txBody>
      </p:sp>
      <p:sp>
        <p:nvSpPr>
          <p:cNvPr id="9" name="">
            <a:extLst xmlns:a="http://schemas.openxmlformats.org/drawingml/2006/main">
              <a:ext uri="{FF2B5EF4-FFF2-40B4-BE49-F238E27FC236}">
                <a16:creationId xmlns:a16="http://schemas.microsoft.com/office/drawing/2014/main" id="{5AF7E3E3-5461-42CD-A6E3-12C98608CF5E}"/>
              </a:ext>
            </a:extLst>
          </p:cNvPr>
          <p:cNvSpPr>
            <a:spLocks xmlns:a="http://schemas.openxmlformats.org/drawingml/2006/main" noGrp="1"/>
          </p:cNvSpPr>
          <p:nvPr/>
        </p:nvSpPr>
        <p:spPr>
          <a:xfrm xmlns:a="http://schemas.openxmlformats.org/drawingml/2006/main">
            <a:off x="609600" y="5295900"/>
            <a:ext cx="1047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FFAB62"/>
                </a:solidFill>
                <a:latin typeface="Helvetica Neue"/>
                <a:ea typeface="Helvetica Neue"/>
                <a:cs typeface="Helvetica Neue"/>
              </a:defRPr>
            </a:pPr>
            <a:r>
              <a:rPr sz="2025" b="1">
                <a:solidFill>
                  <a:srgbClr val="FFAB62"/>
                </a:solidFill>
                <a:latin typeface="Helvetica Neue"/>
                <a:ea typeface="Helvetica Neue"/>
                <a:cs typeface="Helvetica Neue"/>
              </a:rPr>
              <a:t>https://testers.ai/carbon/</a:t>
            </a:r>
          </a:p>
        </p:txBody>
      </p:sp>
      <p:sp>
        <p:nvSpPr>
          <p:cNvPr id="11" name="">
            <a:extLst xmlns:a="http://schemas.openxmlformats.org/drawingml/2006/main">
              <a:ext uri="{FF2B5EF4-FFF2-40B4-BE49-F238E27FC236}">
                <a16:creationId xmlns:a16="http://schemas.microsoft.com/office/drawing/2014/main" id="{56BA546C-1620-4432-998C-AF89B4948C69}"/>
              </a:ext>
            </a:extLst>
          </p:cNvPr>
          <p:cNvSpPr>
            <a:spLocks xmlns:a="http://schemas.openxmlformats.org/drawingml/2006/main" noGrp="1"/>
          </p:cNvSpPr>
          <p:nvPr/>
        </p:nvSpPr>
        <p:spPr>
          <a:xfrm xmlns:a="http://schemas.openxmlformats.org/drawingml/2006/main">
            <a:off x="609600" y="5743575"/>
            <a:ext cx="523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Jason Arbon</a:t>
            </a:r>
          </a:p>
        </p:txBody>
      </p:sp>
      <p:sp>
        <p:nvSpPr>
          <p:cNvPr id="12" name="">
            <a:extLst xmlns:a="http://schemas.openxmlformats.org/drawingml/2006/main">
              <a:ext uri="{FF2B5EF4-FFF2-40B4-BE49-F238E27FC236}">
                <a16:creationId xmlns:a16="http://schemas.microsoft.com/office/drawing/2014/main" id="{4AA3266B-59FF-481B-B423-BE912F3C096A}"/>
              </a:ext>
            </a:extLst>
          </p:cNvPr>
          <p:cNvSpPr>
            <a:spLocks xmlns:a="http://schemas.openxmlformats.org/drawingml/2006/main" noGrp="1"/>
          </p:cNvSpPr>
          <p:nvPr/>
        </p:nvSpPr>
        <p:spPr>
          <a:xfrm xmlns:a="http://schemas.openxmlformats.org/drawingml/2006/main">
            <a:off x="609600" y="6048375"/>
            <a:ext cx="523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FFAB62"/>
                </a:solidFill>
                <a:latin typeface="Helvetica Neue"/>
                <a:ea typeface="Helvetica Neue"/>
                <a:cs typeface="Helvetica Neue"/>
              </a:defRPr>
            </a:pPr>
            <a:r>
              <a:rPr sz="1725" b="0">
                <a:solidFill>
                  <a:srgbClr val="FFAB62"/>
                </a:solidFill>
                <a:latin typeface="Helvetica Neue"/>
                <a:ea typeface="Helvetica Neue"/>
                <a:cs typeface="Helvetica Neue"/>
              </a:rPr>
              <a:t>jason.arbon@icebergqa.com</a:t>
            </a:r>
          </a:p>
        </p:txBody>
      </p:sp>
      <p:sp>
        <p:nvSpPr>
          <p:cNvPr id="13" name="">
            <a:extLst xmlns:a="http://schemas.openxmlformats.org/drawingml/2006/main">
              <a:ext uri="{FF2B5EF4-FFF2-40B4-BE49-F238E27FC236}">
                <a16:creationId xmlns:a16="http://schemas.microsoft.com/office/drawing/2014/main" id="{AE5C704D-39E8-4B24-BD20-4B8B1270194D}"/>
              </a:ext>
            </a:extLst>
          </p:cNvPr>
          <p:cNvSpPr>
            <a:spLocks xmlns:a="http://schemas.openxmlformats.org/drawingml/2006/main" noGrp="1"/>
          </p:cNvSpPr>
          <p:nvPr/>
        </p:nvSpPr>
        <p:spPr>
          <a:xfrm xmlns:a="http://schemas.openxmlformats.org/drawingml/2006/main">
            <a:off x="6334125" y="5743575"/>
            <a:ext cx="523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Philip Lew</a:t>
            </a:r>
          </a:p>
        </p:txBody>
      </p:sp>
      <p:sp>
        <p:nvSpPr>
          <p:cNvPr id="14" name="">
            <a:extLst xmlns:a="http://schemas.openxmlformats.org/drawingml/2006/main">
              <a:ext uri="{FF2B5EF4-FFF2-40B4-BE49-F238E27FC236}">
                <a16:creationId xmlns:a16="http://schemas.microsoft.com/office/drawing/2014/main" id="{A33602B9-F135-425D-B7D4-244035903E5A}"/>
              </a:ext>
            </a:extLst>
          </p:cNvPr>
          <p:cNvSpPr>
            <a:spLocks xmlns:a="http://schemas.openxmlformats.org/drawingml/2006/main" noGrp="1"/>
          </p:cNvSpPr>
          <p:nvPr/>
        </p:nvSpPr>
        <p:spPr>
          <a:xfrm xmlns:a="http://schemas.openxmlformats.org/drawingml/2006/main">
            <a:off x="6334125" y="6048375"/>
            <a:ext cx="523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FFAB62"/>
                </a:solidFill>
                <a:latin typeface="Helvetica Neue"/>
                <a:ea typeface="Helvetica Neue"/>
                <a:cs typeface="Helvetica Neue"/>
              </a:defRPr>
            </a:pPr>
            <a:r>
              <a:rPr sz="1725" b="0">
                <a:solidFill>
                  <a:srgbClr val="FFAB62"/>
                </a:solidFill>
                <a:latin typeface="Helvetica Neue"/>
                <a:ea typeface="Helvetica Neue"/>
                <a:cs typeface="Helvetica Neue"/>
              </a:rPr>
              <a:t>philip.lew@icebergqa.com</a:t>
            </a:r>
          </a:p>
        </p:txBody>
      </p:sp>
    </p:spTree>
    <p:extLst>
      <p:ext uri="{BB962C8B-B14F-4D97-AF65-F5344CB8AC3E}">
        <p14:creationId xmlns:p14="http://schemas.microsoft.com/office/powerpoint/2010/main" val="130752599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2026-10-02T02:19:24.4770000Z</dcterms:created>
  <dcterms:modified xsi:type="dcterms:W3CDTF">2026-10-02T02:19:24.4770000Z</dcterms:modified>
</coreProperties>
</file>